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9" r:id="rId1"/>
  </p:sldMasterIdLst>
  <p:notesMasterIdLst>
    <p:notesMasterId r:id="rId16"/>
  </p:notesMasterIdLst>
  <p:handoutMasterIdLst>
    <p:handoutMasterId r:id="rId17"/>
  </p:handoutMasterIdLst>
  <p:sldIdLst>
    <p:sldId id="927" r:id="rId2"/>
    <p:sldId id="1541" r:id="rId3"/>
    <p:sldId id="1554" r:id="rId4"/>
    <p:sldId id="1552" r:id="rId5"/>
    <p:sldId id="1560" r:id="rId6"/>
    <p:sldId id="1559" r:id="rId7"/>
    <p:sldId id="1537" r:id="rId8"/>
    <p:sldId id="1467" r:id="rId9"/>
    <p:sldId id="1558" r:id="rId10"/>
    <p:sldId id="1562" r:id="rId11"/>
    <p:sldId id="1556" r:id="rId12"/>
    <p:sldId id="1561" r:id="rId13"/>
    <p:sldId id="1563" r:id="rId14"/>
    <p:sldId id="1189" r:id="rId15"/>
  </p:sldIdLst>
  <p:sldSz cx="9144000" cy="6858000" type="screen4x3"/>
  <p:notesSz cx="6797675" cy="9928225"/>
  <p:kinsoku lang="zh-TW" invalStChars="!),.:;?]}，、。．；：？！︰…‥﹐﹑﹒﹔﹕﹖﹗｜–︱—︳?︴﹏）︶﹜︸〕︺】︼》︾〉﹀」﹂』﹄﹚﹜﹞’”〞′·" invalEndChars="([{（︵﹛︷〔︹【︻《︽〈︿「﹁『﹃﹙﹛﹝‘“〝‵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800" kern="1200">
        <a:solidFill>
          <a:schemeClr val="tx1"/>
        </a:solidFill>
        <a:latin typeface="Arial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800" kern="1200">
        <a:solidFill>
          <a:schemeClr val="tx1"/>
        </a:solidFill>
        <a:latin typeface="Arial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800" kern="1200">
        <a:solidFill>
          <a:schemeClr val="tx1"/>
        </a:solidFill>
        <a:latin typeface="Arial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800" kern="1200">
        <a:solidFill>
          <a:schemeClr val="tx1"/>
        </a:solidFill>
        <a:latin typeface="Arial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800" kern="1200">
        <a:solidFill>
          <a:schemeClr val="tx1"/>
        </a:solidFill>
        <a:latin typeface="Arial" charset="0"/>
        <a:ea typeface="標楷體" pitchFamily="65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0000FF"/>
    <a:srgbClr val="FF99FF"/>
    <a:srgbClr val="A50021"/>
    <a:srgbClr val="FF3300"/>
    <a:srgbClr val="33CCFF"/>
    <a:srgbClr val="FFCCCC"/>
    <a:srgbClr val="CCFFCC"/>
    <a:srgbClr val="CCECFF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4" autoAdjust="0"/>
    <p:restoredTop sz="94604" autoAdjust="0"/>
  </p:normalViewPr>
  <p:slideViewPr>
    <p:cSldViewPr snapToGrid="0">
      <p:cViewPr>
        <p:scale>
          <a:sx n="66" d="100"/>
          <a:sy n="66" d="100"/>
        </p:scale>
        <p:origin x="-159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542" y="2088"/>
      </p:cViewPr>
      <p:guideLst>
        <p:guide orient="horz" pos="3126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6" tIns="45561" rIns="91126" bIns="45561" numCol="1" anchor="t" anchorCtr="0" compatLnSpc="1">
            <a:prstTxWarp prst="textNoShape">
              <a:avLst/>
            </a:prstTxWarp>
          </a:bodyPr>
          <a:lstStyle>
            <a:lvl1pPr algn="l" defTabSz="912284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863" y="0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6" tIns="45561" rIns="91126" bIns="45561" numCol="1" anchor="t" anchorCtr="0" compatLnSpc="1">
            <a:prstTxWarp prst="textNoShape">
              <a:avLst/>
            </a:prstTxWarp>
          </a:bodyPr>
          <a:lstStyle>
            <a:lvl1pPr algn="r" defTabSz="912284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2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6" tIns="45561" rIns="91126" bIns="45561" numCol="1" anchor="b" anchorCtr="0" compatLnSpc="1">
            <a:prstTxWarp prst="textNoShape">
              <a:avLst/>
            </a:prstTxWarp>
          </a:bodyPr>
          <a:lstStyle>
            <a:lvl1pPr algn="l" defTabSz="912284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52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863" y="9428163"/>
            <a:ext cx="294322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6" tIns="45561" rIns="91126" bIns="45561" numCol="1" anchor="b" anchorCtr="0" compatLnSpc="1">
            <a:prstTxWarp prst="textNoShape">
              <a:avLst/>
            </a:prstTxWarp>
          </a:bodyPr>
          <a:lstStyle>
            <a:lvl1pPr algn="r" defTabSz="912284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57822FA7-B828-43F6-BD0B-2EDCFE83CA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831668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6" tIns="45561" rIns="91126" bIns="45561" numCol="1" anchor="t" anchorCtr="0" compatLnSpc="1">
            <a:prstTxWarp prst="textNoShape">
              <a:avLst/>
            </a:prstTxWarp>
          </a:bodyPr>
          <a:lstStyle>
            <a:lvl1pPr algn="l" defTabSz="912284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6" tIns="45561" rIns="91126" bIns="45561" numCol="1" anchor="t" anchorCtr="0" compatLnSpc="1">
            <a:prstTxWarp prst="textNoShape">
              <a:avLst/>
            </a:prstTxWarp>
          </a:bodyPr>
          <a:lstStyle>
            <a:lvl1pPr algn="r" defTabSz="912284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4538"/>
            <a:ext cx="4964112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6463"/>
            <a:ext cx="5437187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6" tIns="45561" rIns="91126" bIns="455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6" tIns="45561" rIns="91126" bIns="45561" numCol="1" anchor="b" anchorCtr="0" compatLnSpc="1">
            <a:prstTxWarp prst="textNoShape">
              <a:avLst/>
            </a:prstTxWarp>
          </a:bodyPr>
          <a:lstStyle>
            <a:lvl1pPr algn="l" defTabSz="912284">
              <a:defRPr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26" tIns="45561" rIns="91126" bIns="45561" numCol="1" anchor="b" anchorCtr="0" compatLnSpc="1">
            <a:prstTxWarp prst="textNoShape">
              <a:avLst/>
            </a:prstTxWarp>
          </a:bodyPr>
          <a:lstStyle>
            <a:lvl1pPr algn="r" defTabSz="912284">
              <a:defRPr sz="1200">
                <a:ea typeface="新細明體" charset="-120"/>
              </a:defRPr>
            </a:lvl1pPr>
          </a:lstStyle>
          <a:p>
            <a:pPr>
              <a:defRPr/>
            </a:pPr>
            <a:fld id="{EE9A425C-773D-41F4-BC3A-4CCBE30B182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7735181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zh-TW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TW" altLang="en-US" dirty="0" smtClean="0"/>
          </a:p>
        </p:txBody>
      </p:sp>
      <p:sp>
        <p:nvSpPr>
          <p:cNvPr id="4813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11225"/>
            <a:fld id="{78D4DE14-9B09-433B-824E-752FF79C7734}" type="slidenum">
              <a:rPr lang="en-US" altLang="zh-TW" smtClean="0"/>
              <a:pPr defTabSz="911225"/>
              <a:t>1</a:t>
            </a:fld>
            <a:endParaRPr lang="en-US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7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dirty="0" smtClean="0"/>
          </a:p>
        </p:txBody>
      </p:sp>
      <p:sp>
        <p:nvSpPr>
          <p:cNvPr id="1024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14928CB-04EC-48EF-BFEA-BE146F0B4A34}" type="slidenum">
              <a:rPr lang="zh-TW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投影片圖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TW" altLang="en-US" smtClean="0"/>
          </a:p>
        </p:txBody>
      </p:sp>
      <p:sp>
        <p:nvSpPr>
          <p:cNvPr id="11981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CBAE41-CCE7-438B-9110-E8F8E74E2C71}" type="slidenum">
              <a:rPr lang="zh-TW" altLang="en-US" smtClean="0"/>
              <a:pPr/>
              <a:t>5</a:t>
            </a:fld>
            <a:endParaRPr lang="en-US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0" lang="zh-TW" altLang="zh-TW" sz="240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hidden">
          <a:xfrm>
            <a:off x="1716088" y="1690688"/>
            <a:ext cx="7427912" cy="253365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>
              <a:latin typeface="Times New Roman" pitchFamily="18" charset="0"/>
              <a:ea typeface="新細明體" charset="-12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0" y="1066800"/>
            <a:ext cx="2867025" cy="3157538"/>
            <a:chOff x="0" y="672"/>
            <a:chExt cx="1806" cy="1989"/>
          </a:xfrm>
        </p:grpSpPr>
        <p:sp>
          <p:nvSpPr>
            <p:cNvPr id="7" name="Rectangle 6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 userDrawn="1"/>
          </p:nvSpPr>
          <p:spPr bwMode="auto">
            <a:xfrm>
              <a:off x="1081" y="1065"/>
              <a:ext cx="362" cy="40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8" cy="40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 userDrawn="1"/>
          </p:nvSpPr>
          <p:spPr bwMode="auto">
            <a:xfrm>
              <a:off x="1437" y="1065"/>
              <a:ext cx="369" cy="40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8" cy="3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6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8" cy="40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kumimoji="0" lang="zh-TW" altLang="zh-TW" sz="2400">
                <a:latin typeface="Times New Roman" pitchFamily="18" charset="0"/>
                <a:ea typeface="新細明體" charset="-120"/>
              </a:endParaRPr>
            </a:p>
          </p:txBody>
        </p:sp>
      </p:grpSp>
      <p:pic>
        <p:nvPicPr>
          <p:cNvPr id="17" name="Picture 2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188913"/>
            <a:ext cx="719138" cy="72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2488" y="382588"/>
            <a:ext cx="4465637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19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1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621463" y="61864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6F662-88A0-42B8-952E-27594F96728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6F49E-0FDB-4B7E-B53D-3FE0A84A5C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8475" y="0"/>
            <a:ext cx="2128838" cy="602138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238875" cy="602138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418FA-63DA-4848-8F1E-5E63C6FF03D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B05B30-4905-4DDF-AEE8-8EEB0AC3D8A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FE566-63A8-4DD6-BDF1-3FA0554B87A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B46BCA-2362-42D9-975F-AD7CCD0C38E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7738A8-D1F6-4366-94D7-AE9D6BC0EA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1F9A0-37A4-4E8E-A8BE-E088ED3B08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C0ACDC-715F-4BD5-B663-4E32623B638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502176-3ADC-4604-AC20-688ED2A4BF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78E7A-A4D9-4159-819A-88EF4CAA50C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1" name="Rectangle 31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0" lang="zh-TW" altLang="zh-TW" sz="240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172200"/>
            <a:ext cx="2133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Arial Black" pitchFamily="34" charset="0"/>
                <a:ea typeface="新細明體" charset="-120"/>
              </a:defRPr>
            </a:lvl1pPr>
          </a:lstStyle>
          <a:p>
            <a:pPr>
              <a:defRPr/>
            </a:pPr>
            <a:fld id="{3813527A-EF29-4E4B-843C-759F339C74F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0" y="739775"/>
            <a:ext cx="9144000" cy="103188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kumimoji="0" lang="zh-TW" altLang="zh-TW" sz="2400">
              <a:latin typeface="Times New Roman" pitchFamily="18" charset="0"/>
              <a:ea typeface="新細明體" charset="-120"/>
            </a:endParaRPr>
          </a:p>
        </p:txBody>
      </p:sp>
      <p:sp>
        <p:nvSpPr>
          <p:cNvPr id="2054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747713" y="0"/>
            <a:ext cx="82296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5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633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>
                <a:ea typeface="新細明體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pic>
        <p:nvPicPr>
          <p:cNvPr id="2057" name="Picture 37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309563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kumimoji="1" sz="2400" b="1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kumimoji="1" sz="2000" b="1">
          <a:solidFill>
            <a:schemeClr val="bg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kumimoji="1" sz="2400">
          <a:solidFill>
            <a:schemeClr val="bg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kumimoji="1" sz="2000">
          <a:solidFill>
            <a:schemeClr val="bg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Administrator/Google%20Earth/KML%20Examples/101.kmz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gadget.com/2011/07/05/toshiba-reveals-the-qosmio-f750-glasses-free-3d-laptop-we-go-ha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ngadget.com/editor/sharif-sakr/rss.xml" TargetMode="External"/><Relationship Id="rId2" Type="http://schemas.openxmlformats.org/officeDocument/2006/relationships/hyperlink" Target="http://www.engadget.com/2011/07/05/toshiba-reveals-the-qosmio-f750-glasses-free-3d-laptop-we-go-h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jpeg"/><Relationship Id="rId4" Type="http://schemas.openxmlformats.org/officeDocument/2006/relationships/image" Target="../media/image4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&#27700;&#21033;&#31995;\Storage-&#22806;&#25499;\0-0-3D%20GIS%20Taiwan-2011\VR-DEMO\&#31185;&#21338;&#39208;-video\&#20840;&#29699;&#27683;&#20505;&#35722;&#36983;&#19979;&#30340;&#21488;&#28771;&#33258;&#28982;&#28797;&#23475;.wmv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7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wmf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video" Target="file:///D:\&#27700;&#21033;&#31995;\Storage-&#22806;&#25499;\0-0-3D%20GIS%20Taiwan-2011\VR-DEMO\&#27683;&#35937;&#22238;&#27874;\Typhoon_22timestep.wmv" TargetMode="External"/><Relationship Id="rId1" Type="http://schemas.openxmlformats.org/officeDocument/2006/relationships/video" Target="file:///D:\&#27700;&#21033;&#31995;\Storage-&#22806;&#25499;\0-0-3D%20GIS%20Taiwan-2011\VR-DEMO\&#34349;&#38525;&#28330;&#26757;&#23020;&#39089;&#39080;\Magi_Color_Left.wmv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hyperlink" Target="Sequence6.wmv" TargetMode="External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orakot%20typhoon.wmv" TargetMode="External"/><Relationship Id="rId3" Type="http://schemas.openxmlformats.org/officeDocument/2006/relationships/hyperlink" Target="Typhoon&#27683;&#35937;&#23616;-with%20cloud.wmv" TargetMode="Externa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Documents%20and%20Settings\c00wft00\&#26700;&#38754;\Typhoon&#27683;&#35937;&#23616;-with%20cloud.wmv" TargetMode="External"/><Relationship Id="rId6" Type="http://schemas.openxmlformats.org/officeDocument/2006/relationships/image" Target="../media/image35.png"/><Relationship Id="rId5" Type="http://schemas.openxmlformats.org/officeDocument/2006/relationships/hyperlink" Target="Seabed20100917_mono.mp4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hyperlink" Target="file:///D:\0-0-PRAGMA-21\Video-Animation\Magi_Color_Left.mp4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/>
          <a:srcRect l="17722" t="10745"/>
          <a:stretch>
            <a:fillRect/>
          </a:stretch>
        </p:blipFill>
        <p:spPr bwMode="auto">
          <a:xfrm>
            <a:off x="0" y="4473575"/>
            <a:ext cx="3635375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 Box 8"/>
          <p:cNvSpPr txBox="1">
            <a:spLocks noChangeArrowheads="1"/>
          </p:cNvSpPr>
          <p:nvPr/>
        </p:nvSpPr>
        <p:spPr bwMode="auto">
          <a:xfrm>
            <a:off x="7847013" y="1042988"/>
            <a:ext cx="9620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TW" sz="1800" b="1" dirty="0"/>
              <a:t>Taiwan</a:t>
            </a:r>
          </a:p>
        </p:txBody>
      </p:sp>
      <p:pic>
        <p:nvPicPr>
          <p:cNvPr id="4101" name="Picture 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" y="1793875"/>
            <a:ext cx="1412875" cy="1203325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102" name="圖片 7" descr="小林村_3d_after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5150" y="3051175"/>
            <a:ext cx="1830388" cy="13398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pic>
        <p:nvPicPr>
          <p:cNvPr id="4103" name="內容版面配置區 6" descr="小林村_3d_before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3034481"/>
            <a:ext cx="1858391" cy="135971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 bwMode="auto">
          <a:xfrm>
            <a:off x="3323773" y="246743"/>
            <a:ext cx="4441370" cy="6676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944914" y="1581836"/>
            <a:ext cx="7604579" cy="141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TW" altLang="en-US" sz="2400" b="1" dirty="0" smtClean="0">
              <a:solidFill>
                <a:srgbClr val="FF99FF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zh-TW" altLang="en-US" sz="2400" b="1" dirty="0" smtClean="0">
                <a:solidFill>
                  <a:srgbClr val="FF99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400" b="1" dirty="0" smtClean="0">
                <a:solidFill>
                  <a:srgbClr val="FF99FF"/>
                </a:solidFill>
                <a:latin typeface="Times New Roman" pitchFamily="18" charset="0"/>
                <a:cs typeface="Times New Roman" pitchFamily="18" charset="0"/>
              </a:rPr>
              <a:t>3D GIS Taiwan on Cloud</a:t>
            </a:r>
            <a:endParaRPr lang="zh-TW" altLang="en-US" sz="2400" b="1" dirty="0" smtClean="0">
              <a:solidFill>
                <a:srgbClr val="FF99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3501571" y="2948221"/>
            <a:ext cx="5642429" cy="2513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zh-TW" sz="1400" b="1" i="1" cap="small" baseline="30000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altLang="zh-TW" sz="2000" b="1" i="1" dirty="0" smtClean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altLang="zh-TW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Whey-</a:t>
            </a:r>
            <a:r>
              <a:rPr lang="en-US" altLang="zh-TW" sz="2000" b="1" dirty="0" err="1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Fone</a:t>
            </a:r>
            <a:r>
              <a:rPr lang="en-US" altLang="zh-TW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 Tsai &amp; Fang-Pang Lin</a:t>
            </a:r>
            <a:br>
              <a:rPr lang="en-US" altLang="zh-TW" sz="2000" b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18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18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18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1800" b="1" i="1" dirty="0" smtClean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18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National Center for High-performance Computing</a:t>
            </a:r>
          </a:p>
          <a:p>
            <a:pPr algn="ctr">
              <a:defRPr/>
            </a:pPr>
            <a:r>
              <a:rPr lang="en-US" altLang="zh-TW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National Applied Research Laboratories</a:t>
            </a:r>
          </a:p>
          <a:p>
            <a:pPr algn="ctr">
              <a:defRPr/>
            </a:pPr>
            <a:r>
              <a:rPr lang="en-US" altLang="zh-TW" sz="2000" b="1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Hsinchu</a:t>
            </a:r>
            <a:r>
              <a:rPr lang="en-US" altLang="zh-TW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, Taiwan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307771" y="-232224"/>
            <a:ext cx="7111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000" dirty="0" smtClean="0">
              <a:solidFill>
                <a:srgbClr val="A50021"/>
              </a:solidFill>
            </a:endParaRPr>
          </a:p>
          <a:p>
            <a:r>
              <a:rPr lang="zh-TW" altLang="en-US" sz="2000" dirty="0" smtClean="0">
                <a:solidFill>
                  <a:srgbClr val="A50021"/>
                </a:solidFill>
              </a:rPr>
              <a:t> </a:t>
            </a:r>
            <a:r>
              <a:rPr lang="en-US" altLang="zh-TW" sz="2000" dirty="0" smtClean="0">
                <a:solidFill>
                  <a:srgbClr val="A50021"/>
                </a:solidFill>
              </a:rPr>
              <a:t>PRAGMA 22    Melbourne, Australia</a:t>
            </a:r>
            <a:endParaRPr lang="zh-TW" altLang="en-US" sz="2000" dirty="0" smtClean="0">
              <a:solidFill>
                <a:srgbClr val="A50021"/>
              </a:solidFill>
            </a:endParaRPr>
          </a:p>
          <a:p>
            <a:r>
              <a:rPr lang="en-US" altLang="zh-TW" sz="2000" dirty="0" smtClean="0">
                <a:solidFill>
                  <a:srgbClr val="A50021"/>
                </a:solidFill>
              </a:rPr>
              <a:t>         </a:t>
            </a:r>
            <a:endParaRPr lang="zh-TW" altLang="en-US" sz="18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867400" y="6235700"/>
            <a:ext cx="2984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 pitchFamily="18" charset="0"/>
                <a:cs typeface="Times New Roman" pitchFamily="18" charset="0"/>
              </a:rPr>
              <a:t>April 19, 2011</a:t>
            </a:r>
            <a:endParaRPr lang="zh-TW" altLang="en-US" sz="1600" b="1" dirty="0" smtClean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C0ACDC-715F-4BD5-B663-4E32623B638D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59" y="2420887"/>
            <a:ext cx="1721122" cy="146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</p:pic>
      <p:pic>
        <p:nvPicPr>
          <p:cNvPr id="5" name="Picture 6" descr="http://www.blogcdn.com/www.engadget.com/media/2011/07/qosmio-watermarked2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199" y="2348881"/>
            <a:ext cx="2287313" cy="1296144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2569029" y="217720"/>
            <a:ext cx="4397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3D Stereo Display Systems </a:t>
            </a:r>
            <a:endParaRPr lang="zh-TW" altLang="en-US" sz="2800" b="1" dirty="0" smtClean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415318" y="4052542"/>
            <a:ext cx="262707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Toshiba Qosmio F750 </a:t>
            </a:r>
            <a:r>
              <a:rPr kumimoji="1" lang="zh-TW" altLang="zh-TW" sz="1800" b="1" i="0" u="none" strike="noStrike" cap="none" normalizeH="0" baseline="0" dirty="0" smtClean="0">
                <a:ln>
                  <a:noFill/>
                </a:ln>
                <a:solidFill>
                  <a:srgbClr val="FF3300"/>
                </a:solidFill>
                <a:effectLst/>
                <a:latin typeface="Arial" charset="0"/>
                <a:ea typeface="新細明體" charset="-120"/>
              </a:rPr>
              <a:t>glasses-free</a:t>
            </a:r>
            <a:r>
              <a:rPr kumimoji="1" lang="zh-TW" altLang="zh-TW" sz="1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3D laptop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charset="0"/>
              <a:ea typeface="新細明體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  <a:hlinkClick r:id="rId3"/>
              </a:rPr>
              <a:t>  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331096" y="3943690"/>
            <a:ext cx="262707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Dell</a:t>
            </a:r>
            <a:r>
              <a:rPr kumimoji="1" lang="en-US" altLang="zh-TW" sz="1800" b="1" i="0" u="none" strike="noStrike" cap="none" normalizeH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XPS 17   </a:t>
            </a:r>
            <a:r>
              <a:rPr kumimoji="1" lang="zh-TW" altLang="zh-TW" sz="1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glasses-</a:t>
            </a:r>
            <a:r>
              <a:rPr lang="en-US" altLang="zh-TW" sz="1800" b="1" dirty="0" smtClean="0">
                <a:solidFill>
                  <a:srgbClr val="002060"/>
                </a:solidFill>
                <a:ea typeface="新細明體" charset="-120"/>
              </a:rPr>
              <a:t>required</a:t>
            </a:r>
            <a:r>
              <a:rPr kumimoji="1" lang="zh-TW" altLang="zh-TW" sz="1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3D </a:t>
            </a:r>
            <a:r>
              <a:rPr lang="en-US" altLang="zh-TW" sz="1800" b="1" dirty="0" smtClean="0">
                <a:solidFill>
                  <a:srgbClr val="002060"/>
                </a:solidFill>
                <a:ea typeface="新細明體" charset="-120"/>
              </a:rPr>
              <a:t>laptop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charset="0"/>
              <a:ea typeface="新細明體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  <a:hlinkClick r:id="rId3"/>
              </a:rPr>
              <a:t>  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06528" y="4023520"/>
            <a:ext cx="262707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b="1" dirty="0" err="1" smtClean="0">
                <a:solidFill>
                  <a:srgbClr val="002060"/>
                </a:solidFill>
                <a:ea typeface="新細明體" charset="-120"/>
              </a:rPr>
              <a:t>Viewsonic</a:t>
            </a:r>
            <a:r>
              <a:rPr kumimoji="1" lang="zh-TW" altLang="zh-TW" sz="1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glasses-</a:t>
            </a:r>
            <a:r>
              <a:rPr lang="en-US" altLang="zh-TW" sz="1800" b="1" dirty="0" smtClean="0">
                <a:solidFill>
                  <a:srgbClr val="002060"/>
                </a:solidFill>
                <a:ea typeface="新細明體" charset="-120"/>
              </a:rPr>
              <a:t>required</a:t>
            </a:r>
            <a:r>
              <a:rPr kumimoji="1" lang="zh-TW" altLang="zh-TW" sz="1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3D </a:t>
            </a:r>
            <a:r>
              <a:rPr lang="en-US" altLang="zh-TW" sz="1800" b="1" dirty="0" smtClean="0">
                <a:solidFill>
                  <a:srgbClr val="002060"/>
                </a:solidFill>
                <a:ea typeface="新細明體" charset="-120"/>
              </a:rPr>
              <a:t>projector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charset="0"/>
              <a:ea typeface="新細明體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1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  <a:hlinkClick r:id="rId3"/>
              </a:rPr>
              <a:t>  </a:t>
            </a: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91090" y="2298690"/>
            <a:ext cx="2414016" cy="1572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群組 12"/>
          <p:cNvGrpSpPr/>
          <p:nvPr/>
        </p:nvGrpSpPr>
        <p:grpSpPr>
          <a:xfrm>
            <a:off x="1117623" y="2039319"/>
            <a:ext cx="4201830" cy="2198908"/>
            <a:chOff x="1117623" y="2039319"/>
            <a:chExt cx="4201830" cy="2198908"/>
          </a:xfrm>
        </p:grpSpPr>
        <p:sp>
          <p:nvSpPr>
            <p:cNvPr id="11" name="乘號 10"/>
            <p:cNvSpPr/>
            <p:nvPr/>
          </p:nvSpPr>
          <p:spPr bwMode="auto">
            <a:xfrm>
              <a:off x="1117623" y="2162685"/>
              <a:ext cx="1175658" cy="2075542"/>
            </a:xfrm>
            <a:prstGeom prst="mathMultiply">
              <a:avLst/>
            </a:prstGeom>
            <a:solidFill>
              <a:srgbClr val="FF33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標楷體" pitchFamily="65" charset="-120"/>
              </a:endParaRPr>
            </a:p>
          </p:txBody>
        </p:sp>
        <p:sp>
          <p:nvSpPr>
            <p:cNvPr id="12" name="乘號 11"/>
            <p:cNvSpPr/>
            <p:nvPr/>
          </p:nvSpPr>
          <p:spPr bwMode="auto">
            <a:xfrm>
              <a:off x="4143795" y="2039319"/>
              <a:ext cx="1175658" cy="2075542"/>
            </a:xfrm>
            <a:prstGeom prst="mathMultiply">
              <a:avLst/>
            </a:prstGeom>
            <a:solidFill>
              <a:srgbClr val="FF33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標楷體" pitchFamily="65" charset="-120"/>
              </a:endParaRPr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2351314" y="1335314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At NCHC, we have…..</a:t>
            </a:r>
            <a:endParaRPr lang="zh-TW" altLang="en-US" sz="2800" b="1" dirty="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1616" y="0"/>
            <a:ext cx="8229600" cy="992188"/>
          </a:xfrm>
        </p:spPr>
        <p:txBody>
          <a:bodyPr/>
          <a:lstStyle/>
          <a:p>
            <a:r>
              <a:rPr lang="en-US" altLang="zh-TW" dirty="0" smtClean="0">
                <a:solidFill>
                  <a:srgbClr val="C00000"/>
                </a:solidFill>
              </a:rPr>
              <a:t>LIFE  DEMO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B05B30-4905-4DDF-AEE8-8EEB0AC3D8AA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4426849" y="4611231"/>
            <a:ext cx="4804229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2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Toshiba Qosmio F750 glasses-free 3D laptop</a:t>
            </a:r>
            <a:endParaRPr kumimoji="1" lang="zh-TW" altLang="zh-TW" sz="2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charset="0"/>
              <a:ea typeface="新細明體" charset="-12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zh-TW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  <a:hlinkClick r:id="rId2"/>
              </a:rPr>
              <a:t>  </a:t>
            </a:r>
            <a:r>
              <a:rPr kumimoji="1" lang="en-US" altLang="zh-TW" sz="28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charset="0"/>
                <a:ea typeface="新細明體" charset="-120"/>
              </a:rPr>
              <a:t> </a:t>
            </a:r>
            <a:endParaRPr kumimoji="1" lang="zh-TW" altLang="zh-TW" sz="2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75778" name="Picture 2" descr="http://www.blogsmithmedia.com/www.engadget.com/media/writer_rss.gif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793750" y="-541338"/>
            <a:ext cx="104775" cy="95250"/>
          </a:xfrm>
          <a:prstGeom prst="rect">
            <a:avLst/>
          </a:prstGeom>
          <a:noFill/>
        </p:spPr>
      </p:pic>
      <p:pic>
        <p:nvPicPr>
          <p:cNvPr id="75782" name="Picture 6" descr="http://www.blogcdn.com/www.engadget.com/media/2011/07/qosmio-watermarked2.jpg">
            <a:hlinkClick r:id="rId2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73551" y="1823811"/>
            <a:ext cx="4670449" cy="2646588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090" y="1553027"/>
            <a:ext cx="3888955" cy="463005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232245" y="986983"/>
            <a:ext cx="555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http//3dgis.colife.org.tw</a:t>
            </a:r>
            <a:endParaRPr lang="zh-TW" altLang="en-US" sz="2800" b="1" dirty="0" smtClean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80581" y="6212117"/>
            <a:ext cx="641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Firefox 4.0 and above</a:t>
            </a:r>
            <a:endParaRPr lang="zh-TW" altLang="en-US" sz="24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713" y="-14514"/>
            <a:ext cx="8229600" cy="992188"/>
          </a:xfrm>
        </p:spPr>
        <p:txBody>
          <a:bodyPr/>
          <a:lstStyle/>
          <a:p>
            <a:r>
              <a:rPr lang="en-US" altLang="zh-TW" sz="36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Concluding Remarks</a:t>
            </a:r>
            <a:endParaRPr lang="zh-TW" altLang="en-US" sz="36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7313"/>
            <a:ext cx="7801429" cy="4664075"/>
          </a:xfrm>
        </p:spPr>
        <p:txBody>
          <a:bodyPr/>
          <a:lstStyle/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Unique disaster decision support approach through the use 3D GIS Stereo Display Cloud service.</a:t>
            </a: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Vertical integration of  data, platform, model, and service through integration of </a:t>
            </a:r>
            <a:r>
              <a:rPr lang="en-US" altLang="zh-TW" sz="2800" dirty="0" err="1" smtClean="0">
                <a:latin typeface="Times New Roman" pitchFamily="18" charset="0"/>
                <a:cs typeface="Times New Roman" pitchFamily="18" charset="0"/>
              </a:rPr>
              <a:t>Iaas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sz="2800" dirty="0" err="1" smtClean="0">
                <a:latin typeface="Times New Roman" pitchFamily="18" charset="0"/>
                <a:cs typeface="Times New Roman" pitchFamily="18" charset="0"/>
              </a:rPr>
              <a:t>Paas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altLang="zh-TW" sz="2800" dirty="0" err="1" smtClean="0">
                <a:latin typeface="Times New Roman" pitchFamily="18" charset="0"/>
                <a:cs typeface="Times New Roman" pitchFamily="18" charset="0"/>
              </a:rPr>
              <a:t>Saas</a:t>
            </a:r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 cloud layers.</a:t>
            </a:r>
          </a:p>
          <a:p>
            <a:r>
              <a:rPr lang="en-US" altLang="zh-TW" sz="2800" dirty="0" smtClean="0">
                <a:latin typeface="Times New Roman" pitchFamily="18" charset="0"/>
                <a:cs typeface="Times New Roman" pitchFamily="18" charset="0"/>
              </a:rPr>
              <a:t>It will be used by Taiwan government for disaster management officially.</a:t>
            </a:r>
            <a:endParaRPr lang="zh-TW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B05B30-4905-4DDF-AEE8-8EEB0AC3D8AA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B05B30-4905-4DDF-AEE8-8EEB0AC3D8AA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7" name="全球氣候變遷下的台灣自然災害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-4572000" y="-145415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2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編號版面配置區 2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E5290A5-8845-4B71-9E29-2600BECD0725}" type="slidenum">
              <a:rPr lang="en-US" altLang="zh-TW" smtClean="0"/>
              <a:pPr/>
              <a:t>14</a:t>
            </a:fld>
            <a:endParaRPr lang="en-US" altLang="zh-TW" smtClean="0"/>
          </a:p>
        </p:txBody>
      </p:sp>
      <p:pic>
        <p:nvPicPr>
          <p:cNvPr id="46083" name="Picture 2" descr="P104006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917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Rectangle 3"/>
          <p:cNvSpPr>
            <a:spLocks noChangeArrowheads="1"/>
          </p:cNvSpPr>
          <p:nvPr/>
        </p:nvSpPr>
        <p:spPr bwMode="auto">
          <a:xfrm>
            <a:off x="-435428" y="3291567"/>
            <a:ext cx="644207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TW" sz="2000" b="1" i="1" dirty="0">
                <a:latin typeface="Tahoma" pitchFamily="34" charset="0"/>
              </a:rPr>
              <a:t/>
            </a:r>
            <a:br>
              <a:rPr lang="en-US" altLang="zh-TW" sz="2000" b="1" i="1" dirty="0">
                <a:latin typeface="Tahoma" pitchFamily="34" charset="0"/>
              </a:rPr>
            </a:br>
            <a:r>
              <a:rPr lang="en-US" altLang="zh-TW" sz="2000" b="1" i="1" dirty="0">
                <a:latin typeface="Tahoma" pitchFamily="34" charset="0"/>
              </a:rPr>
              <a:t>Thank you </a:t>
            </a:r>
            <a:br>
              <a:rPr lang="en-US" altLang="zh-TW" sz="2000" b="1" i="1" dirty="0">
                <a:latin typeface="Tahoma" pitchFamily="34" charset="0"/>
              </a:rPr>
            </a:br>
            <a:endParaRPr lang="en-US" altLang="zh-TW" sz="2000" b="1" i="1" dirty="0">
              <a:latin typeface="Tahoma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15773" y="2801257"/>
            <a:ext cx="1814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rgbClr val="FFC000"/>
                </a:solidFill>
                <a:latin typeface="Baskerville Old Face" pitchFamily="18" charset="0"/>
                <a:cs typeface="Times New Roman" pitchFamily="18" charset="0"/>
              </a:rPr>
              <a:t>3D GIS Taiwan</a:t>
            </a:r>
            <a:endParaRPr lang="zh-TW" altLang="en-US" sz="2000" b="1" dirty="0" smtClean="0">
              <a:solidFill>
                <a:srgbClr val="FFC000"/>
              </a:solidFill>
              <a:latin typeface="Baskerville Old Face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2387" y="4610552"/>
            <a:ext cx="647700" cy="881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124" name="Oval 3"/>
          <p:cNvSpPr>
            <a:spLocks noChangeArrowheads="1"/>
          </p:cNvSpPr>
          <p:nvPr/>
        </p:nvSpPr>
        <p:spPr bwMode="auto">
          <a:xfrm>
            <a:off x="1951038" y="1861905"/>
            <a:ext cx="5721350" cy="4279900"/>
          </a:xfrm>
          <a:prstGeom prst="ellipse">
            <a:avLst/>
          </a:prstGeom>
          <a:noFill/>
          <a:ln w="76200" cmpd="tri">
            <a:solidFill>
              <a:srgbClr val="8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1515" y="1714268"/>
            <a:ext cx="1512887" cy="1074737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5126" name="Picture 6" descr="A02_a"/>
          <p:cNvPicPr>
            <a:picLocks noChangeAspect="1" noChangeArrowheads="1"/>
          </p:cNvPicPr>
          <p:nvPr/>
        </p:nvPicPr>
        <p:blipFill>
          <a:blip r:embed="rId5" cstate="print">
            <a:lum bright="20000" contrast="20000"/>
          </a:blip>
          <a:srcRect/>
          <a:stretch>
            <a:fillRect/>
          </a:stretch>
        </p:blipFill>
        <p:spPr bwMode="auto">
          <a:xfrm>
            <a:off x="6471336" y="3431943"/>
            <a:ext cx="1727200" cy="1150937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5127" name="Picture 7" descr="精密儀器發展中心中部說明會062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7934" y="3300653"/>
            <a:ext cx="1511300" cy="110807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5128" name="Text Box 9"/>
          <p:cNvSpPr txBox="1">
            <a:spLocks noChangeArrowheads="1"/>
          </p:cNvSpPr>
          <p:nvPr/>
        </p:nvSpPr>
        <p:spPr bwMode="auto">
          <a:xfrm>
            <a:off x="308659" y="3019666"/>
            <a:ext cx="2663825" cy="307975"/>
          </a:xfrm>
          <a:prstGeom prst="rect">
            <a:avLst/>
          </a:prstGeom>
          <a:solidFill>
            <a:srgbClr val="0066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4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ITRC:  Optical Airborne Image</a:t>
            </a:r>
          </a:p>
        </p:txBody>
      </p:sp>
      <p:sp>
        <p:nvSpPr>
          <p:cNvPr id="5129" name="Text Box 12"/>
          <p:cNvSpPr txBox="1">
            <a:spLocks noChangeArrowheads="1"/>
          </p:cNvSpPr>
          <p:nvPr/>
        </p:nvSpPr>
        <p:spPr bwMode="auto">
          <a:xfrm>
            <a:off x="5773738" y="4522555"/>
            <a:ext cx="184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TW" altLang="zh-TW" b="1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30" name="Text Box 13"/>
          <p:cNvSpPr txBox="1">
            <a:spLocks noChangeArrowheads="1"/>
          </p:cNvSpPr>
          <p:nvPr/>
        </p:nvSpPr>
        <p:spPr bwMode="auto">
          <a:xfrm>
            <a:off x="5823636" y="3071580"/>
            <a:ext cx="2951162" cy="307975"/>
          </a:xfrm>
          <a:prstGeom prst="rect">
            <a:avLst/>
          </a:prstGeom>
          <a:solidFill>
            <a:srgbClr val="66003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4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NCREE: Earthquake Engineering</a:t>
            </a:r>
          </a:p>
        </p:txBody>
      </p:sp>
      <p:sp>
        <p:nvSpPr>
          <p:cNvPr id="5131" name="Text Box 14"/>
          <p:cNvSpPr txBox="1">
            <a:spLocks noChangeArrowheads="1"/>
          </p:cNvSpPr>
          <p:nvPr/>
        </p:nvSpPr>
        <p:spPr bwMode="auto">
          <a:xfrm>
            <a:off x="5187052" y="1342793"/>
            <a:ext cx="3097213" cy="307975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4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TTFRI: Typhoon &amp; Flood </a:t>
            </a:r>
            <a:r>
              <a:rPr lang="zh-TW" altLang="en-US" sz="14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14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Research</a:t>
            </a:r>
            <a:endParaRPr kumimoji="0" lang="en-US" altLang="zh-TW" sz="14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128319" y="5362339"/>
            <a:ext cx="2016125" cy="1223962"/>
            <a:chOff x="3586" y="3367"/>
            <a:chExt cx="1461" cy="831"/>
          </a:xfrm>
        </p:grpSpPr>
        <p:pic>
          <p:nvPicPr>
            <p:cNvPr id="5151" name="Picture 1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26" y="3372"/>
              <a:ext cx="1221" cy="8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5152" name="Picture 20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86" y="3367"/>
              <a:ext cx="495" cy="831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5134" name="Oval 21"/>
          <p:cNvSpPr>
            <a:spLocks noChangeArrowheads="1"/>
          </p:cNvSpPr>
          <p:nvPr/>
        </p:nvSpPr>
        <p:spPr bwMode="auto">
          <a:xfrm>
            <a:off x="6264275" y="5802080"/>
            <a:ext cx="222250" cy="225425"/>
          </a:xfrm>
          <a:prstGeom prst="ellipse">
            <a:avLst/>
          </a:prstGeom>
          <a:noFill/>
          <a:ln w="19050">
            <a:solidFill>
              <a:srgbClr val="CC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TW" altLang="en-US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35" name="Line 22"/>
          <p:cNvSpPr>
            <a:spLocks noChangeShapeType="1"/>
          </p:cNvSpPr>
          <p:nvPr/>
        </p:nvSpPr>
        <p:spPr bwMode="auto">
          <a:xfrm>
            <a:off x="6464300" y="5957655"/>
            <a:ext cx="439738" cy="130175"/>
          </a:xfrm>
          <a:prstGeom prst="line">
            <a:avLst/>
          </a:prstGeom>
          <a:noFill/>
          <a:ln w="19050">
            <a:solidFill>
              <a:srgbClr val="CC33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136" name="Text Box 23"/>
          <p:cNvSpPr txBox="1">
            <a:spLocks noChangeArrowheads="1"/>
          </p:cNvSpPr>
          <p:nvPr/>
        </p:nvSpPr>
        <p:spPr bwMode="auto">
          <a:xfrm>
            <a:off x="1258888" y="1342793"/>
            <a:ext cx="2520950" cy="307975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1400" b="1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NSPO: Remote Sensing Image</a:t>
            </a:r>
            <a:endParaRPr lang="zh-TW" altLang="en-US" sz="1400" b="1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graphicFrame>
        <p:nvGraphicFramePr>
          <p:cNvPr id="5122" name="Object 5"/>
          <p:cNvGraphicFramePr>
            <a:graphicFrameLocks noChangeAspect="1"/>
          </p:cNvGraphicFramePr>
          <p:nvPr/>
        </p:nvGraphicFramePr>
        <p:xfrm>
          <a:off x="1249616" y="5431743"/>
          <a:ext cx="1295400" cy="904875"/>
        </p:xfrm>
        <a:graphic>
          <a:graphicData uri="http://schemas.openxmlformats.org/presentationml/2006/ole">
            <p:oleObj spid="_x0000_s56322" name="投影片" r:id="rId9" imgW="4265637" imgH="3198835" progId="PowerPoint.Slide.8">
              <p:embed/>
            </p:oleObj>
          </a:graphicData>
        </a:graphic>
      </p:graphicFrame>
      <p:pic>
        <p:nvPicPr>
          <p:cNvPr id="5139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592513" y="2411180"/>
            <a:ext cx="1700212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40" name="Text Box 35"/>
          <p:cNvSpPr txBox="1">
            <a:spLocks noChangeArrowheads="1"/>
          </p:cNvSpPr>
          <p:nvPr/>
        </p:nvSpPr>
        <p:spPr bwMode="auto">
          <a:xfrm>
            <a:off x="2987675" y="3463693"/>
            <a:ext cx="32416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1600" b="1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Synergy</a:t>
            </a:r>
            <a:r>
              <a:rPr lang="en-US" altLang="zh-TW" sz="1600" b="1">
                <a:solidFill>
                  <a:srgbClr val="0070C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on </a:t>
            </a:r>
            <a:br>
              <a:rPr lang="en-US" altLang="zh-TW" sz="1600" b="1">
                <a:solidFill>
                  <a:srgbClr val="0070C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</a:br>
            <a:r>
              <a:rPr lang="en-US" altLang="zh-TW" sz="1600" b="1">
                <a:solidFill>
                  <a:srgbClr val="0070C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      </a:t>
            </a:r>
            <a:r>
              <a:rPr lang="en-US" altLang="zh-TW" sz="1600" b="1">
                <a:solidFill>
                  <a:srgbClr val="FFFF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Environ</a:t>
            </a:r>
            <a:r>
              <a:rPr lang="en-US" altLang="zh-TW" sz="1600" b="1">
                <a:solidFill>
                  <a:srgbClr val="00B05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mental </a:t>
            </a:r>
            <a:r>
              <a:rPr lang="en-US" altLang="zh-TW" sz="1600" b="1">
                <a:solidFill>
                  <a:srgbClr val="00206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&amp;</a:t>
            </a:r>
            <a:r>
              <a:rPr lang="en-US" altLang="zh-TW" sz="1600" b="1">
                <a:solidFill>
                  <a:srgbClr val="0070C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/>
            </a:r>
            <a:br>
              <a:rPr lang="en-US" altLang="zh-TW" sz="1600" b="1">
                <a:solidFill>
                  <a:srgbClr val="0070C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</a:br>
            <a:r>
              <a:rPr lang="en-US" altLang="zh-TW" sz="1600" b="1">
                <a:solidFill>
                  <a:srgbClr val="0070C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         </a:t>
            </a:r>
            <a:r>
              <a:rPr lang="en-US" altLang="zh-TW" sz="1600" b="1">
                <a:solidFill>
                  <a:srgbClr val="FFFF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Disaster</a:t>
            </a:r>
            <a:r>
              <a:rPr lang="en-US" altLang="zh-TW" sz="1600" b="1">
                <a:solidFill>
                  <a:srgbClr val="0070C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 </a:t>
            </a:r>
            <a:r>
              <a:rPr lang="en-US" altLang="zh-TW" sz="1600" b="1">
                <a:solidFill>
                  <a:srgbClr val="C0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Prevention </a:t>
            </a:r>
            <a:endParaRPr lang="zh-TW" altLang="en-US" sz="1600" b="1">
              <a:solidFill>
                <a:srgbClr val="C00000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5141" name="文字方塊 36"/>
          <p:cNvSpPr txBox="1">
            <a:spLocks noChangeArrowheads="1"/>
          </p:cNvSpPr>
          <p:nvPr/>
        </p:nvSpPr>
        <p:spPr bwMode="auto">
          <a:xfrm>
            <a:off x="2843213" y="3214455"/>
            <a:ext cx="1296987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800" b="1" i="1">
                <a:solidFill>
                  <a:srgbClr val="660033"/>
                </a:solidFill>
                <a:latin typeface="微軟正黑體" pitchFamily="34" charset="-120"/>
                <a:ea typeface="微軟正黑體" pitchFamily="34" charset="-120"/>
              </a:rPr>
              <a:t>NARL</a:t>
            </a:r>
            <a:endParaRPr lang="zh-TW" altLang="en-US" sz="2800" b="1" i="1">
              <a:solidFill>
                <a:srgbClr val="660033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142" name="Text Box 24"/>
          <p:cNvSpPr txBox="1">
            <a:spLocks noChangeArrowheads="1"/>
          </p:cNvSpPr>
          <p:nvPr/>
        </p:nvSpPr>
        <p:spPr bwMode="auto">
          <a:xfrm>
            <a:off x="4840981" y="4930539"/>
            <a:ext cx="3348038" cy="307975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4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NCDR: Disaster  Reduction Technology</a:t>
            </a:r>
          </a:p>
        </p:txBody>
      </p:sp>
      <p:pic>
        <p:nvPicPr>
          <p:cNvPr id="5146" name="Picture 11" descr="0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457930" y="5507723"/>
            <a:ext cx="1512888" cy="10890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5147" name="Text Box 26"/>
          <p:cNvSpPr txBox="1">
            <a:spLocks noChangeArrowheads="1"/>
          </p:cNvSpPr>
          <p:nvPr/>
        </p:nvSpPr>
        <p:spPr bwMode="auto">
          <a:xfrm>
            <a:off x="2069673" y="4951411"/>
            <a:ext cx="2160588" cy="523875"/>
          </a:xfrm>
          <a:prstGeom prst="rect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bg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NCHC:  Data Warehouse HPC &amp; 3D Visualization</a:t>
            </a:r>
            <a:endParaRPr lang="zh-TW" altLang="en-US" sz="1400" b="1" dirty="0">
              <a:solidFill>
                <a:schemeClr val="bg1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5148" name="Text Box 34"/>
          <p:cNvSpPr txBox="1">
            <a:spLocks noChangeArrowheads="1"/>
          </p:cNvSpPr>
          <p:nvPr/>
        </p:nvSpPr>
        <p:spPr bwMode="auto">
          <a:xfrm>
            <a:off x="1310393" y="896495"/>
            <a:ext cx="42291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TW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Observation &amp; Platform</a:t>
            </a:r>
          </a:p>
        </p:txBody>
      </p:sp>
      <p:sp>
        <p:nvSpPr>
          <p:cNvPr id="5149" name="Text Box 35"/>
          <p:cNvSpPr txBox="1">
            <a:spLocks noChangeArrowheads="1"/>
          </p:cNvSpPr>
          <p:nvPr/>
        </p:nvSpPr>
        <p:spPr bwMode="auto">
          <a:xfrm>
            <a:off x="5217213" y="912125"/>
            <a:ext cx="44275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TW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Simulations &amp; Applications</a:t>
            </a:r>
          </a:p>
        </p:txBody>
      </p:sp>
      <p:sp>
        <p:nvSpPr>
          <p:cNvPr id="33" name="Rectangle 37"/>
          <p:cNvSpPr>
            <a:spLocks noChangeArrowheads="1"/>
          </p:cNvSpPr>
          <p:nvPr/>
        </p:nvSpPr>
        <p:spPr bwMode="auto">
          <a:xfrm>
            <a:off x="-188690" y="43542"/>
            <a:ext cx="9550400" cy="215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3D GIS Taiwan Platform</a:t>
            </a:r>
            <a:br>
              <a:rPr lang="en-US" altLang="zh-TW" sz="28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1600" b="1" dirty="0" smtClean="0">
                <a:solidFill>
                  <a:srgbClr val="002060"/>
                </a:solidFill>
                <a:latin typeface="Times New Roman" pitchFamily="18" charset="0"/>
              </a:rPr>
              <a:t>A Multidisciplinary Research under NARL, to Support for Natural Disaster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itchFamily="18" charset="0"/>
              </a:rPr>
              <a:t>Response</a:t>
            </a:r>
            <a:r>
              <a:rPr lang="en-US" altLang="zh-TW" sz="1600" b="1" dirty="0" smtClean="0">
                <a:solidFill>
                  <a:srgbClr val="002060"/>
                </a:solidFill>
                <a:latin typeface="Times New Roman" pitchFamily="18" charset="0"/>
              </a:rPr>
              <a:t> &amp;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itchFamily="18" charset="0"/>
              </a:rPr>
              <a:t>Recovery</a:t>
            </a:r>
            <a:endParaRPr lang="zh-TW" altLang="en-US" sz="16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TW" sz="1600" dirty="0" smtClean="0">
                <a:solidFill>
                  <a:srgbClr val="0000FF"/>
                </a:solidFill>
                <a:latin typeface="Times New Roman" pitchFamily="18" charset="0"/>
              </a:rPr>
              <a:t> </a:t>
            </a:r>
          </a:p>
          <a:p>
            <a:pPr algn="ctr"/>
            <a:endParaRPr lang="en-US" altLang="zh-TW" sz="2800" b="1" dirty="0" smtClean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altLang="zh-TW" sz="2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altLang="zh-TW" sz="26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altLang="zh-TW" sz="20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pic>
        <p:nvPicPr>
          <p:cNvPr id="5132" name="Picture 15" descr="rocsat-2__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501473" y="1721289"/>
            <a:ext cx="12255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線接點 16"/>
          <p:cNvCxnSpPr/>
          <p:nvPr/>
        </p:nvCxnSpPr>
        <p:spPr>
          <a:xfrm rot="16200000" flipH="1">
            <a:off x="547688" y="3381375"/>
            <a:ext cx="3924300" cy="1905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77" name="標題 3"/>
          <p:cNvSpPr>
            <a:spLocks noGrp="1"/>
          </p:cNvSpPr>
          <p:nvPr>
            <p:ph type="title"/>
          </p:nvPr>
        </p:nvSpPr>
        <p:spPr>
          <a:xfrm>
            <a:off x="-116112" y="-142875"/>
            <a:ext cx="9501188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Demand of Images versus Time after Disaster Occurred </a:t>
            </a:r>
            <a:endParaRPr lang="en-US" altLang="zh-TW" sz="2800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579409" y="5338764"/>
            <a:ext cx="8358246" cy="166689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直線接點 11"/>
          <p:cNvCxnSpPr/>
          <p:nvPr/>
        </p:nvCxnSpPr>
        <p:spPr>
          <a:xfrm rot="16200000" flipH="1">
            <a:off x="-1478756" y="3336132"/>
            <a:ext cx="3995737" cy="3810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rot="5400000">
            <a:off x="2581276" y="3419475"/>
            <a:ext cx="3852862" cy="14287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五邊形 18"/>
          <p:cNvSpPr/>
          <p:nvPr/>
        </p:nvSpPr>
        <p:spPr>
          <a:xfrm>
            <a:off x="4572000" y="3394067"/>
            <a:ext cx="3929090" cy="606424"/>
          </a:xfrm>
          <a:prstGeom prst="homePlate">
            <a:avLst/>
          </a:prstGeom>
          <a:solidFill>
            <a:srgbClr val="982C3E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b="1" dirty="0">
                <a:latin typeface="Times New Roman" pitchFamily="18" charset="0"/>
                <a:cs typeface="Times New Roman" pitchFamily="18" charset="0"/>
              </a:rPr>
              <a:t>Detailed Assessment</a:t>
            </a:r>
            <a:endParaRPr kumimoji="0" lang="zh-TW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08" name="文字方塊 19"/>
          <p:cNvSpPr txBox="1">
            <a:spLocks noChangeArrowheads="1"/>
          </p:cNvSpPr>
          <p:nvPr/>
        </p:nvSpPr>
        <p:spPr bwMode="auto">
          <a:xfrm>
            <a:off x="722313" y="5445125"/>
            <a:ext cx="3571875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" b="1" dirty="0">
                <a:solidFill>
                  <a:srgbClr val="0D711E"/>
                </a:solidFill>
                <a:latin typeface="Times New Roman" pitchFamily="18" charset="0"/>
                <a:cs typeface="Times New Roman" pitchFamily="18" charset="0"/>
              </a:rPr>
              <a:t>Initial stage       </a:t>
            </a:r>
            <a:r>
              <a:rPr kumimoji="0" lang="zh-TW" altLang="en-US" sz="1600" b="1" dirty="0">
                <a:solidFill>
                  <a:srgbClr val="0D711E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zh-TW" altLang="en-US" sz="1600" b="1" dirty="0" smtClean="0">
                <a:solidFill>
                  <a:srgbClr val="0D711E"/>
                </a:solidFill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kumimoji="0" lang="en-US" altLang="zh-TW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Evacuation &amp;</a:t>
            </a:r>
            <a:br>
              <a:rPr kumimoji="0" lang="en-US" altLang="zh-TW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zh-TW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kumimoji="0" lang="en-US" altLang="zh-TW" sz="1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kumimoji="0" lang="en-US" altLang="zh-TW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Rescue stage</a:t>
            </a:r>
          </a:p>
          <a:p>
            <a:r>
              <a:rPr kumimoji="0" lang="en-US" altLang="zh-TW" sz="2000" b="1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             Response </a:t>
            </a:r>
            <a:r>
              <a:rPr kumimoji="0" lang="en-US" altLang="zh-TW" sz="20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phase</a:t>
            </a:r>
            <a:endParaRPr kumimoji="0" lang="zh-TW" altLang="en-US" sz="20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09" name="文字方塊 20"/>
          <p:cNvSpPr txBox="1">
            <a:spLocks noChangeArrowheads="1"/>
          </p:cNvSpPr>
          <p:nvPr/>
        </p:nvSpPr>
        <p:spPr bwMode="auto">
          <a:xfrm>
            <a:off x="4630738" y="5908675"/>
            <a:ext cx="36099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Mitigation and Recovery Phase</a:t>
            </a:r>
            <a:endParaRPr kumimoji="0" lang="zh-TW" altLang="en-US" sz="20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10" name="文字方塊 30"/>
          <p:cNvSpPr txBox="1">
            <a:spLocks noChangeArrowheads="1"/>
          </p:cNvSpPr>
          <p:nvPr/>
        </p:nvSpPr>
        <p:spPr bwMode="auto">
          <a:xfrm>
            <a:off x="2703513" y="2428875"/>
            <a:ext cx="15716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1600">
                <a:latin typeface="Times New Roman" pitchFamily="18" charset="0"/>
                <a:cs typeface="Times New Roman" pitchFamily="18" charset="0"/>
              </a:rPr>
              <a:t>Damage Loss &amp; </a:t>
            </a:r>
          </a:p>
          <a:p>
            <a:r>
              <a:rPr kumimoji="0" lang="en-US" altLang="zh-TW" sz="1600">
                <a:latin typeface="Times New Roman" pitchFamily="18" charset="0"/>
                <a:cs typeface="Times New Roman" pitchFamily="18" charset="0"/>
              </a:rPr>
              <a:t>Deployment</a:t>
            </a:r>
          </a:p>
          <a:p>
            <a:r>
              <a:rPr kumimoji="0" lang="en-US" altLang="zh-TW" sz="1600">
                <a:latin typeface="Times New Roman" pitchFamily="18" charset="0"/>
                <a:cs typeface="Times New Roman" pitchFamily="18" charset="0"/>
              </a:rPr>
              <a:t> Evaluation</a:t>
            </a:r>
            <a:endParaRPr kumimoji="0"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71472" y="3357549"/>
            <a:ext cx="1928826" cy="615617"/>
          </a:xfrm>
          <a:prstGeom prst="rect">
            <a:avLst/>
          </a:prstGeom>
          <a:solidFill>
            <a:srgbClr val="6EA92D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Easy &amp; Quick Assessment</a:t>
            </a:r>
            <a:endParaRPr kumimoji="0" lang="zh-TW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14" name="文字方塊 35"/>
          <p:cNvSpPr txBox="1">
            <a:spLocks noChangeArrowheads="1"/>
          </p:cNvSpPr>
          <p:nvPr/>
        </p:nvSpPr>
        <p:spPr bwMode="auto">
          <a:xfrm>
            <a:off x="500063" y="1643063"/>
            <a:ext cx="19698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1600" b="1" dirty="0">
                <a:solidFill>
                  <a:srgbClr val="0D711E"/>
                </a:solidFill>
                <a:latin typeface="Times New Roman" pitchFamily="18" charset="0"/>
                <a:cs typeface="Times New Roman" pitchFamily="18" charset="0"/>
              </a:rPr>
              <a:t>Real-time </a:t>
            </a:r>
            <a:br>
              <a:rPr kumimoji="0" lang="en-US" altLang="zh-TW" sz="1600" b="1" dirty="0">
                <a:solidFill>
                  <a:srgbClr val="0D711E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zh-TW" sz="1600" b="1" dirty="0">
                <a:solidFill>
                  <a:srgbClr val="0D711E"/>
                </a:solidFill>
                <a:latin typeface="Times New Roman" pitchFamily="18" charset="0"/>
                <a:cs typeface="Times New Roman" pitchFamily="18" charset="0"/>
              </a:rPr>
              <a:t>disaster information</a:t>
            </a:r>
            <a:endParaRPr kumimoji="0" lang="zh-TW" altLang="en-US" sz="1600" b="1" dirty="0">
              <a:solidFill>
                <a:srgbClr val="0D711E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571736" y="3371492"/>
            <a:ext cx="1928826" cy="615617"/>
          </a:xfrm>
          <a:prstGeom prst="rect">
            <a:avLst/>
          </a:prstGeom>
          <a:solidFill>
            <a:srgbClr val="FF9933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b="1" dirty="0">
                <a:latin typeface="Times New Roman" pitchFamily="18" charset="0"/>
                <a:cs typeface="Times New Roman" pitchFamily="18" charset="0"/>
              </a:rPr>
              <a:t>Preliminary</a:t>
            </a:r>
            <a:br>
              <a:rPr kumimoji="0" lang="en-US" altLang="zh-TW" sz="1600" b="1" dirty="0"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zh-TW" sz="1600" b="1" dirty="0">
                <a:latin typeface="Times New Roman" pitchFamily="18" charset="0"/>
                <a:cs typeface="Times New Roman" pitchFamily="18" charset="0"/>
              </a:rPr>
              <a:t>Assessment </a:t>
            </a:r>
            <a:endParaRPr kumimoji="0" lang="zh-TW" alt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18" name="文字方塊 24"/>
          <p:cNvSpPr txBox="1">
            <a:spLocks noChangeArrowheads="1"/>
          </p:cNvSpPr>
          <p:nvPr/>
        </p:nvSpPr>
        <p:spPr bwMode="auto">
          <a:xfrm>
            <a:off x="544513" y="4071938"/>
            <a:ext cx="2024913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1600" b="1" dirty="0">
                <a:solidFill>
                  <a:srgbClr val="008000"/>
                </a:solidFill>
                <a:latin typeface="Times New Roman" pitchFamily="18" charset="0"/>
                <a:cs typeface="Times New Roman" pitchFamily="18" charset="0"/>
              </a:rPr>
              <a:t>Image Resource:</a:t>
            </a:r>
          </a:p>
          <a:p>
            <a:r>
              <a:rPr kumimoji="0" lang="en-US" altLang="zh-TW" sz="1600" dirty="0" smtClean="0">
                <a:latin typeface="Times New Roman" pitchFamily="18" charset="0"/>
                <a:cs typeface="Times New Roman" pitchFamily="18" charset="0"/>
              </a:rPr>
              <a:t>‧ Helicopter</a:t>
            </a:r>
            <a:endParaRPr kumimoji="0" lang="en-US" altLang="zh-TW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‧ Monitoring camera</a:t>
            </a:r>
          </a:p>
          <a:p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      &amp; sensors</a:t>
            </a:r>
          </a:p>
        </p:txBody>
      </p:sp>
      <p:sp>
        <p:nvSpPr>
          <p:cNvPr id="4119" name="文字方塊 25"/>
          <p:cNvSpPr txBox="1">
            <a:spLocks noChangeArrowheads="1"/>
          </p:cNvSpPr>
          <p:nvPr/>
        </p:nvSpPr>
        <p:spPr bwMode="auto">
          <a:xfrm>
            <a:off x="2428875" y="4071938"/>
            <a:ext cx="1928813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kumimoji="0" lang="en-US" altLang="zh-TW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Image Resource:</a:t>
            </a:r>
          </a:p>
          <a:p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‧Satellite</a:t>
            </a:r>
          </a:p>
          <a:p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‧Helicopter </a:t>
            </a:r>
          </a:p>
          <a:p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‧UAV</a:t>
            </a:r>
            <a:endParaRPr kumimoji="0" lang="zh-TW" alt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20" name="文字方塊 28"/>
          <p:cNvSpPr txBox="1">
            <a:spLocks noChangeArrowheads="1"/>
          </p:cNvSpPr>
          <p:nvPr/>
        </p:nvSpPr>
        <p:spPr bwMode="auto">
          <a:xfrm>
            <a:off x="4714875" y="4071938"/>
            <a:ext cx="1789272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1600" b="1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 Resource:</a:t>
            </a:r>
          </a:p>
          <a:p>
            <a:r>
              <a:rPr kumimoji="0" lang="zh-TW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‧</a:t>
            </a:r>
            <a:r>
              <a:rPr kumimoji="0" lang="en-US" altLang="zh-TW" sz="1600" dirty="0" smtClean="0">
                <a:latin typeface="Times New Roman" pitchFamily="18" charset="0"/>
                <a:cs typeface="Times New Roman" pitchFamily="18" charset="0"/>
              </a:rPr>
              <a:t>Satellite</a:t>
            </a:r>
            <a:endParaRPr kumimoji="0" lang="en-US" altLang="zh-TW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kumimoji="0" lang="zh-TW" alt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‧Airborne image</a:t>
            </a:r>
          </a:p>
          <a:p>
            <a:r>
              <a:rPr kumimoji="0" lang="zh-TW" alt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0" lang="en-US" altLang="zh-TW" sz="1600" dirty="0">
                <a:latin typeface="Times New Roman" pitchFamily="18" charset="0"/>
                <a:cs typeface="Times New Roman" pitchFamily="18" charset="0"/>
              </a:rPr>
              <a:t>‧</a:t>
            </a:r>
            <a:r>
              <a:rPr kumimoji="0" lang="en-US" altLang="zh-TW" sz="1600" dirty="0" smtClean="0">
                <a:latin typeface="Times New Roman" pitchFamily="18" charset="0"/>
                <a:cs typeface="Times New Roman" pitchFamily="18" charset="0"/>
              </a:rPr>
              <a:t>UAV</a:t>
            </a:r>
            <a:br>
              <a:rPr kumimoji="0" lang="en-US" altLang="zh-TW" sz="1600" dirty="0" smtClean="0"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zh-TW" sz="1600" dirty="0" smtClean="0">
                <a:latin typeface="Times New Roman" pitchFamily="18" charset="0"/>
                <a:cs typeface="Times New Roman" pitchFamily="18" charset="0"/>
              </a:rPr>
              <a:t> ‧in situ-3D photo</a:t>
            </a:r>
          </a:p>
        </p:txBody>
      </p:sp>
      <p:sp>
        <p:nvSpPr>
          <p:cNvPr id="8217" name="投影片編號版面配置區 19"/>
          <p:cNvSpPr>
            <a:spLocks noGrp="1"/>
          </p:cNvSpPr>
          <p:nvPr>
            <p:ph type="sldNum" sz="quarter" idx="12"/>
          </p:nvPr>
        </p:nvSpPr>
        <p:spPr>
          <a:xfrm>
            <a:off x="7507508" y="6492875"/>
            <a:ext cx="2895600" cy="365125"/>
          </a:xfrm>
        </p:spPr>
        <p:txBody>
          <a:bodyPr/>
          <a:lstStyle/>
          <a:p>
            <a:pPr algn="ctr">
              <a:defRPr/>
            </a:pPr>
            <a:fld id="{EA352493-BC41-4BB9-AC12-F16763BC3848}" type="slidenum">
              <a:rPr lang="zh-TW" altLang="en-US" b="1"/>
              <a:pPr algn="ctr">
                <a:defRPr/>
              </a:pPr>
              <a:t>3</a:t>
            </a:fld>
            <a:endParaRPr lang="en-US" altLang="zh-TW" b="1" dirty="0"/>
          </a:p>
        </p:txBody>
      </p:sp>
      <p:sp>
        <p:nvSpPr>
          <p:cNvPr id="4122" name="文字方塊 35"/>
          <p:cNvSpPr txBox="1">
            <a:spLocks noChangeArrowheads="1"/>
          </p:cNvSpPr>
          <p:nvPr/>
        </p:nvSpPr>
        <p:spPr bwMode="auto">
          <a:xfrm>
            <a:off x="2462213" y="1643063"/>
            <a:ext cx="19698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16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Near real-time </a:t>
            </a:r>
            <a:br>
              <a:rPr kumimoji="0" lang="en-US" altLang="zh-TW" sz="16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zh-TW" sz="16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disaster information</a:t>
            </a:r>
            <a:endParaRPr kumimoji="0" lang="zh-TW" altLang="en-US" sz="1600" b="1" dirty="0">
              <a:solidFill>
                <a:srgbClr val="FF33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23" name="文字方塊 30"/>
          <p:cNvSpPr txBox="1">
            <a:spLocks noChangeArrowheads="1"/>
          </p:cNvSpPr>
          <p:nvPr/>
        </p:nvSpPr>
        <p:spPr bwMode="auto">
          <a:xfrm>
            <a:off x="4929188" y="2571750"/>
            <a:ext cx="25876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Recovery  Planning  of </a:t>
            </a:r>
            <a:br>
              <a:rPr kumimoji="0" lang="en-US" altLang="zh-TW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zh-TW" sz="16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Disaster  Areas</a:t>
            </a:r>
          </a:p>
        </p:txBody>
      </p:sp>
      <p:sp>
        <p:nvSpPr>
          <p:cNvPr id="4124" name="文字方塊 35"/>
          <p:cNvSpPr txBox="1">
            <a:spLocks noChangeArrowheads="1"/>
          </p:cNvSpPr>
          <p:nvPr/>
        </p:nvSpPr>
        <p:spPr bwMode="auto">
          <a:xfrm>
            <a:off x="5286375" y="1571625"/>
            <a:ext cx="24050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TW" sz="20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High-resolution, 3D</a:t>
            </a:r>
            <a:r>
              <a:rPr kumimoji="0" lang="en-US" altLang="zh-TW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kumimoji="0" lang="en-US" altLang="zh-TW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kumimoji="0" lang="en-US" altLang="zh-TW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disaster information</a:t>
            </a:r>
            <a:endParaRPr kumimoji="0" lang="zh-TW" altLang="en-US" sz="2000" b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25" name="文字方塊 30"/>
          <p:cNvSpPr txBox="1">
            <a:spLocks noChangeArrowheads="1"/>
          </p:cNvSpPr>
          <p:nvPr/>
        </p:nvSpPr>
        <p:spPr bwMode="auto">
          <a:xfrm>
            <a:off x="620713" y="2357438"/>
            <a:ext cx="173355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kumimoji="0" lang="en-US" altLang="zh-TW" sz="1600">
              <a:latin typeface="Times New Roman" pitchFamily="18" charset="0"/>
              <a:cs typeface="Times New Roman" pitchFamily="18" charset="0"/>
            </a:endParaRPr>
          </a:p>
          <a:p>
            <a:r>
              <a:rPr kumimoji="0" lang="en-US" altLang="zh-TW" sz="1600">
                <a:latin typeface="Times New Roman" pitchFamily="18" charset="0"/>
                <a:cs typeface="Times New Roman" pitchFamily="18" charset="0"/>
              </a:rPr>
              <a:t>First View of </a:t>
            </a:r>
          </a:p>
          <a:p>
            <a:r>
              <a:rPr kumimoji="0" lang="en-US" altLang="zh-TW" sz="1600">
                <a:latin typeface="Times New Roman" pitchFamily="18" charset="0"/>
                <a:cs typeface="Times New Roman" pitchFamily="18" charset="0"/>
              </a:rPr>
              <a:t>Disaster Scenario  </a:t>
            </a:r>
            <a:endParaRPr kumimoji="0" lang="zh-TW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4586514" y="1233714"/>
            <a:ext cx="3991429" cy="5268686"/>
          </a:xfrm>
          <a:prstGeom prst="rect">
            <a:avLst/>
          </a:prstGeom>
          <a:noFill/>
          <a:ln w="28575" cap="flat" cmpd="sng" algn="ctr">
            <a:solidFill>
              <a:srgbClr val="A5002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532915" y="5457372"/>
            <a:ext cx="1146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Times New Roman" pitchFamily="18" charset="0"/>
                <a:cs typeface="Times New Roman" pitchFamily="18" charset="0"/>
              </a:rPr>
              <a:t>Time</a:t>
            </a:r>
            <a:endParaRPr lang="zh-TW" altLang="en-US" sz="16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>
          <a:xfrm>
            <a:off x="7010400" y="6201228"/>
            <a:ext cx="2133600" cy="685800"/>
          </a:xfrm>
        </p:spPr>
        <p:txBody>
          <a:bodyPr/>
          <a:lstStyle/>
          <a:p>
            <a:pPr>
              <a:defRPr/>
            </a:pPr>
            <a:fld id="{71C0ACDC-715F-4BD5-B663-4E32623B638D}" type="slidenum">
              <a:rPr lang="en-US" altLang="zh-TW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</a:t>
            </a:fld>
            <a:endParaRPr lang="en-US" altLang="zh-TW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030506"/>
            <a:ext cx="3744686" cy="25501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631" y="1024128"/>
            <a:ext cx="3468914" cy="257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文字方塊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3D GIS Taiwan Platform: Developments</a:t>
            </a:r>
            <a:endParaRPr lang="zh-TW" altLang="en-US" sz="32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745" y="4296220"/>
            <a:ext cx="3809983" cy="251097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5" name="文字方塊 14"/>
          <p:cNvSpPr txBox="1"/>
          <p:nvPr/>
        </p:nvSpPr>
        <p:spPr>
          <a:xfrm>
            <a:off x="246751" y="3918880"/>
            <a:ext cx="3788221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6666"/>
                </a:solidFill>
                <a:latin typeface="Times New Roman" pitchFamily="18" charset="0"/>
                <a:cs typeface="Times New Roman" pitchFamily="18" charset="0"/>
              </a:rPr>
              <a:t>Data Warehouse  &amp;  Cloud Connectivity</a:t>
            </a:r>
            <a:endParaRPr lang="zh-TW" altLang="en-US" sz="1600" b="1" dirty="0" smtClean="0">
              <a:solidFill>
                <a:srgbClr val="0066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向右箭號 19"/>
          <p:cNvSpPr/>
          <p:nvPr/>
        </p:nvSpPr>
        <p:spPr bwMode="auto">
          <a:xfrm>
            <a:off x="4347028" y="5537194"/>
            <a:ext cx="399143" cy="268517"/>
          </a:xfrm>
          <a:prstGeom prst="rightArrow">
            <a:avLst/>
          </a:prstGeom>
          <a:solidFill>
            <a:srgbClr val="CCE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319314" y="675003"/>
            <a:ext cx="3730172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6666"/>
                </a:solidFill>
                <a:latin typeface="Times New Roman" pitchFamily="18" charset="0"/>
                <a:cs typeface="Times New Roman" pitchFamily="18" charset="0"/>
              </a:rPr>
              <a:t>          Multi-scale Observation</a:t>
            </a:r>
            <a:endParaRPr lang="zh-TW" altLang="en-US" sz="1600" b="1" dirty="0" smtClean="0">
              <a:solidFill>
                <a:srgbClr val="0066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196114" y="667749"/>
            <a:ext cx="3468915" cy="338554"/>
          </a:xfrm>
          <a:prstGeom prst="rect">
            <a:avLst/>
          </a:prstGeom>
          <a:solidFill>
            <a:srgbClr val="FFFF00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6666"/>
                </a:solidFill>
                <a:latin typeface="Times New Roman" pitchFamily="18" charset="0"/>
                <a:cs typeface="Times New Roman" pitchFamily="18" charset="0"/>
              </a:rPr>
              <a:t>            3D  GIS Visualization </a:t>
            </a:r>
            <a:endParaRPr lang="zh-TW" altLang="en-US" sz="1600" b="1" dirty="0" smtClean="0">
              <a:solidFill>
                <a:srgbClr val="0066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08954" y="4238093"/>
            <a:ext cx="3657505" cy="2471166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36" name="文字方塊 35"/>
          <p:cNvSpPr txBox="1"/>
          <p:nvPr/>
        </p:nvSpPr>
        <p:spPr>
          <a:xfrm>
            <a:off x="5123544" y="3860829"/>
            <a:ext cx="3599542" cy="348313"/>
          </a:xfrm>
          <a:prstGeom prst="rect">
            <a:avLst/>
          </a:prstGeom>
          <a:solidFill>
            <a:srgbClr val="FF99FF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6666"/>
                </a:solidFill>
                <a:latin typeface="Times New Roman" pitchFamily="18" charset="0"/>
                <a:cs typeface="Times New Roman" pitchFamily="18" charset="0"/>
              </a:rPr>
              <a:t>3D GIS  Stereo Display Cloud Service</a:t>
            </a:r>
            <a:endParaRPr lang="zh-TW" altLang="en-US" sz="1600" b="1" dirty="0" smtClean="0">
              <a:solidFill>
                <a:srgbClr val="0066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向下箭號 36"/>
          <p:cNvSpPr/>
          <p:nvPr/>
        </p:nvSpPr>
        <p:spPr bwMode="auto">
          <a:xfrm>
            <a:off x="7003045" y="3432630"/>
            <a:ext cx="254062" cy="355596"/>
          </a:xfrm>
          <a:prstGeom prst="downArrow">
            <a:avLst/>
          </a:prstGeom>
          <a:solidFill>
            <a:srgbClr val="CCE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38" name="向下箭號 37"/>
          <p:cNvSpPr/>
          <p:nvPr/>
        </p:nvSpPr>
        <p:spPr bwMode="auto">
          <a:xfrm>
            <a:off x="1669153" y="3483432"/>
            <a:ext cx="254062" cy="355596"/>
          </a:xfrm>
          <a:prstGeom prst="downArrow">
            <a:avLst/>
          </a:prstGeom>
          <a:solidFill>
            <a:srgbClr val="CCE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39" name="向右箭號 38"/>
          <p:cNvSpPr/>
          <p:nvPr/>
        </p:nvSpPr>
        <p:spPr bwMode="auto">
          <a:xfrm>
            <a:off x="4499428" y="2249776"/>
            <a:ext cx="399143" cy="268517"/>
          </a:xfrm>
          <a:prstGeom prst="rightArrow">
            <a:avLst/>
          </a:prstGeom>
          <a:solidFill>
            <a:srgbClr val="CCE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93486" y="5050970"/>
            <a:ext cx="1132114" cy="246221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OGC Standard</a:t>
            </a:r>
            <a:endParaRPr lang="zh-TW" altLang="en-US" sz="10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825" y="4266035"/>
            <a:ext cx="1412875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7" name="Cloud"/>
          <p:cNvSpPr>
            <a:spLocks noChangeAspect="1" noEditPoints="1" noChangeArrowheads="1"/>
          </p:cNvSpPr>
          <p:nvPr/>
        </p:nvSpPr>
        <p:spPr bwMode="auto">
          <a:xfrm>
            <a:off x="1259087" y="2810297"/>
            <a:ext cx="5257800" cy="2206625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noFill/>
          <a:ln w="22225">
            <a:solidFill>
              <a:srgbClr val="0070C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zh-TW" alt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4516" name="Picture 3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762" y="2249910"/>
            <a:ext cx="1800225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AAFFAA"/>
              </a:clrFrom>
              <a:clrTo>
                <a:srgbClr val="AAFFAA">
                  <a:alpha val="0"/>
                </a:srgbClr>
              </a:clrTo>
            </a:clrChange>
          </a:blip>
          <a:srcRect l="30949" r="30949"/>
          <a:stretch>
            <a:fillRect/>
          </a:stretch>
        </p:blipFill>
        <p:spPr bwMode="auto">
          <a:xfrm>
            <a:off x="6443862" y="4770860"/>
            <a:ext cx="836613" cy="14049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AAFFAA"/>
              </a:clrFrom>
              <a:clrTo>
                <a:srgbClr val="AAFFAA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30949" r="30949"/>
          <a:stretch>
            <a:fillRect/>
          </a:stretch>
        </p:blipFill>
        <p:spPr bwMode="auto">
          <a:xfrm>
            <a:off x="7524329" y="4770140"/>
            <a:ext cx="837084" cy="140484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4" name="文字方塊 13"/>
          <p:cNvSpPr txBox="1"/>
          <p:nvPr/>
        </p:nvSpPr>
        <p:spPr>
          <a:xfrm>
            <a:off x="5543601" y="6272793"/>
            <a:ext cx="353155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DEM Server(2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V</a:t>
            </a: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) -NCHC</a:t>
            </a:r>
            <a:endParaRPr lang="en-US" altLang="zh-TW" sz="1800" b="1" dirty="0">
              <a:solidFill>
                <a:srgbClr val="0000FF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64522" name="Picture 3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62" y="983083"/>
            <a:ext cx="1412875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字方塊 19"/>
          <p:cNvSpPr txBox="1"/>
          <p:nvPr/>
        </p:nvSpPr>
        <p:spPr>
          <a:xfrm>
            <a:off x="6096432" y="2336382"/>
            <a:ext cx="314917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Image Server(2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V</a:t>
            </a: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) -NCHC</a:t>
            </a:r>
            <a:endParaRPr lang="en-US" altLang="zh-TW" sz="1800" b="1" dirty="0">
              <a:solidFill>
                <a:srgbClr val="0000FF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grpSp>
        <p:nvGrpSpPr>
          <p:cNvPr id="2" name="群組 29"/>
          <p:cNvGrpSpPr>
            <a:grpSpLocks/>
          </p:cNvGrpSpPr>
          <p:nvPr/>
        </p:nvGrpSpPr>
        <p:grpSpPr bwMode="auto">
          <a:xfrm>
            <a:off x="7236025" y="954510"/>
            <a:ext cx="1166812" cy="962025"/>
            <a:chOff x="7313613" y="1755775"/>
            <a:chExt cx="1166042" cy="963450"/>
          </a:xfrm>
        </p:grpSpPr>
        <p:pic>
          <p:nvPicPr>
            <p:cNvPr id="21" name="圖片 20" descr="D:\2009\2009農航所\Documents\!期末\Pics\13-QR-BIZ07.jpg"/>
            <p:cNvPicPr/>
            <p:nvPr/>
          </p:nvPicPr>
          <p:blipFill>
            <a:blip r:embed="rId6" cstate="print"/>
            <a:srcRect l="62226" t="47630" r="2284" b="2574"/>
            <a:stretch>
              <a:fillRect/>
            </a:stretch>
          </p:blipFill>
          <p:spPr bwMode="auto">
            <a:xfrm>
              <a:off x="7313613" y="1755775"/>
              <a:ext cx="823368" cy="6518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圖片 21" descr="D:\2009\2009農航所\Documents\!期末\Pics\13-QR-BIZ07.jpg"/>
            <p:cNvPicPr/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l="62226" t="47630" r="2284" b="2574"/>
            <a:stretch>
              <a:fillRect/>
            </a:stretch>
          </p:blipFill>
          <p:spPr bwMode="auto">
            <a:xfrm>
              <a:off x="7460386" y="1888897"/>
              <a:ext cx="823000" cy="652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圖片 22" descr="D:\2009\2009農航所\Documents\!期末\Pics\13-QR-BIZ07.jpg"/>
            <p:cNvPicPr/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62226" t="47630" r="2284" b="2574"/>
            <a:stretch>
              <a:fillRect/>
            </a:stretch>
          </p:blipFill>
          <p:spPr bwMode="auto">
            <a:xfrm>
              <a:off x="7656655" y="2066975"/>
              <a:ext cx="823000" cy="652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26" name="弧形接點 25"/>
          <p:cNvCxnSpPr/>
          <p:nvPr/>
        </p:nvCxnSpPr>
        <p:spPr>
          <a:xfrm rot="10800000" flipV="1">
            <a:off x="6012062" y="2245147"/>
            <a:ext cx="922338" cy="508000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3081" y="1601788"/>
            <a:ext cx="2126484" cy="14141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isometricOffAxis2Lef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文字方塊 8"/>
          <p:cNvSpPr txBox="1">
            <a:spLocks noChangeArrowheads="1"/>
          </p:cNvSpPr>
          <p:nvPr/>
        </p:nvSpPr>
        <p:spPr bwMode="auto">
          <a:xfrm>
            <a:off x="1475656" y="1143192"/>
            <a:ext cx="36724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Web 3D </a:t>
            </a:r>
            <a:r>
              <a:rPr lang="zh-TW" altLang="en-US" sz="20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GIS </a:t>
            </a:r>
            <a:r>
              <a:rPr lang="zh-TW" altLang="en-US" sz="20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</a:t>
            </a:r>
            <a:r>
              <a:rPr lang="en-US" altLang="zh-TW" sz="20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System</a:t>
            </a:r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/>
            </a:r>
            <a:b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</a:br>
            <a:r>
              <a:rPr lang="en-US" altLang="zh-TW" sz="16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World Wind Taiwan</a:t>
            </a:r>
            <a:endParaRPr lang="zh-TW" altLang="en-US" sz="1600" b="1" dirty="0">
              <a:solidFill>
                <a:srgbClr val="0000FF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64528" name="Picture 3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962" y="1559345"/>
            <a:ext cx="1412875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文字方塊 41"/>
          <p:cNvSpPr txBox="1"/>
          <p:nvPr/>
        </p:nvSpPr>
        <p:spPr>
          <a:xfrm>
            <a:off x="3995935" y="3201046"/>
            <a:ext cx="4461051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WMS</a:t>
            </a:r>
            <a:r>
              <a:rPr lang="zh-TW" altLang="en-US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 </a:t>
            </a: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Metadata Server(1) -NCHC</a:t>
            </a:r>
            <a:endParaRPr lang="en-US" altLang="zh-TW" sz="1800" b="1" dirty="0">
              <a:solidFill>
                <a:srgbClr val="0000FF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64530" name="Picture 3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962" y="3834235"/>
            <a:ext cx="1411288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群組 43"/>
          <p:cNvGrpSpPr>
            <a:grpSpLocks/>
          </p:cNvGrpSpPr>
          <p:nvPr/>
        </p:nvGrpSpPr>
        <p:grpSpPr bwMode="auto">
          <a:xfrm>
            <a:off x="3491112" y="4697835"/>
            <a:ext cx="1600199" cy="1538287"/>
            <a:chOff x="2843213" y="4868863"/>
            <a:chExt cx="1600200" cy="1538287"/>
          </a:xfrm>
        </p:grpSpPr>
        <p:grpSp>
          <p:nvGrpSpPr>
            <p:cNvPr id="4" name="群組 29"/>
            <p:cNvGrpSpPr>
              <a:grpSpLocks/>
            </p:cNvGrpSpPr>
            <p:nvPr/>
          </p:nvGrpSpPr>
          <p:grpSpPr bwMode="auto">
            <a:xfrm>
              <a:off x="3276600" y="5445125"/>
              <a:ext cx="1166813" cy="962025"/>
              <a:chOff x="7313613" y="1755775"/>
              <a:chExt cx="1166042" cy="963450"/>
            </a:xfrm>
          </p:grpSpPr>
          <p:pic>
            <p:nvPicPr>
              <p:cNvPr id="48" name="圖片 47" descr="D:\2009\2009農航所\Documents\!期末\Pics\13-QR-BIZ07.jpg"/>
              <p:cNvPicPr/>
              <p:nvPr/>
            </p:nvPicPr>
            <p:blipFill>
              <a:blip r:embed="rId6" cstate="print"/>
              <a:srcRect l="62226" t="47630" r="2284" b="2574"/>
              <a:stretch>
                <a:fillRect/>
              </a:stretch>
            </p:blipFill>
            <p:spPr bwMode="auto">
              <a:xfrm>
                <a:off x="7313613" y="1755775"/>
                <a:ext cx="823369" cy="651839"/>
              </a:xfrm>
              <a:prstGeom prst="rect">
                <a:avLst/>
              </a:prstGeom>
              <a:ln w="1905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9" name="圖片 48" descr="D:\2009\2009農航所\Documents\!期末\Pics\13-QR-BIZ07.jpg"/>
              <p:cNvPicPr/>
              <p:nvPr/>
            </p:nvPicPr>
            <p:blipFill>
              <a:blip r:embed="rId7" cstate="print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 l="62226" t="47630" r="2284" b="2574"/>
              <a:stretch>
                <a:fillRect/>
              </a:stretch>
            </p:blipFill>
            <p:spPr bwMode="auto">
              <a:xfrm>
                <a:off x="7460386" y="1888897"/>
                <a:ext cx="823000" cy="652250"/>
              </a:xfrm>
              <a:prstGeom prst="rect">
                <a:avLst/>
              </a:prstGeom>
              <a:ln w="1905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0" name="圖片 49" descr="D:\2009\2009農航所\Documents\!期末\Pics\13-QR-BIZ07.jpg"/>
              <p:cNvPicPr/>
              <p:nvPr/>
            </p:nvPicPr>
            <p:blipFill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rcRect l="62226" t="47630" r="2284" b="2574"/>
              <a:stretch>
                <a:fillRect/>
              </a:stretch>
            </p:blipFill>
            <p:spPr bwMode="auto">
              <a:xfrm>
                <a:off x="7656655" y="2066975"/>
                <a:ext cx="823000" cy="652250"/>
              </a:xfrm>
              <a:prstGeom prst="rect">
                <a:avLst/>
              </a:prstGeom>
              <a:ln w="19050"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prstDash val="dash"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64546" name="Picture 3" descr="C:\Program Files\Microsoft Office\MEDIA\CAGCAT10\j0285750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43213" y="4868863"/>
              <a:ext cx="1411287" cy="787400"/>
            </a:xfrm>
            <a:prstGeom prst="rect">
              <a:avLst/>
            </a:prstGeom>
            <a:noFill/>
            <a:ln w="19050">
              <a:solidFill>
                <a:srgbClr val="002060"/>
              </a:solidFill>
              <a:prstDash val="dash"/>
              <a:miter lim="800000"/>
              <a:headEnd/>
              <a:tailEnd/>
            </a:ln>
          </p:spPr>
        </p:pic>
      </p:grpSp>
      <p:sp>
        <p:nvSpPr>
          <p:cNvPr id="64533" name="矩形 50"/>
          <p:cNvSpPr>
            <a:spLocks noChangeArrowheads="1"/>
          </p:cNvSpPr>
          <p:nvPr/>
        </p:nvSpPr>
        <p:spPr bwMode="auto">
          <a:xfrm>
            <a:off x="2417667" y="3762028"/>
            <a:ext cx="28555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000" b="1" dirty="0" smtClean="0">
                <a:solidFill>
                  <a:srgbClr val="FF000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Web Map Service Cloud</a:t>
            </a:r>
            <a:endParaRPr lang="zh-TW" altLang="en-US" sz="2000" b="1" dirty="0">
              <a:solidFill>
                <a:srgbClr val="FF0000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64534" name="Picture 3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150" y="3473872"/>
            <a:ext cx="1412875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群組 29"/>
          <p:cNvGrpSpPr>
            <a:grpSpLocks/>
          </p:cNvGrpSpPr>
          <p:nvPr/>
        </p:nvGrpSpPr>
        <p:grpSpPr bwMode="auto">
          <a:xfrm>
            <a:off x="1187649" y="4410497"/>
            <a:ext cx="1166813" cy="962025"/>
            <a:chOff x="7313613" y="1755775"/>
            <a:chExt cx="1166042" cy="963450"/>
          </a:xfrm>
        </p:grpSpPr>
        <p:pic>
          <p:nvPicPr>
            <p:cNvPr id="37" name="圖片 36" descr="D:\2009\2009農航所\Documents\!期末\Pics\13-QR-BIZ07.jpg"/>
            <p:cNvPicPr/>
            <p:nvPr/>
          </p:nvPicPr>
          <p:blipFill>
            <a:blip r:embed="rId6" cstate="print"/>
            <a:srcRect l="62226" t="47630" r="2284" b="2574"/>
            <a:stretch>
              <a:fillRect/>
            </a:stretch>
          </p:blipFill>
          <p:spPr bwMode="auto">
            <a:xfrm>
              <a:off x="7313614" y="1755775"/>
              <a:ext cx="823368" cy="6518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8" name="圖片 37" descr="D:\2009\2009農航所\Documents\!期末\Pics\13-QR-BIZ07.jpg"/>
            <p:cNvPicPr/>
            <p:nvPr/>
          </p:nvPicPr>
          <p:blipFill>
            <a:blip r:embed="rId7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l="62226" t="47630" r="2284" b="2574"/>
            <a:stretch>
              <a:fillRect/>
            </a:stretch>
          </p:blipFill>
          <p:spPr bwMode="auto">
            <a:xfrm>
              <a:off x="7460386" y="1888897"/>
              <a:ext cx="823000" cy="652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9" name="圖片 38" descr="D:\2009\2009農航所\Documents\!期末\Pics\13-QR-BIZ07.jpg"/>
            <p:cNvPicPr/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l="62226" t="47630" r="2284" b="2574"/>
            <a:stretch>
              <a:fillRect/>
            </a:stretch>
          </p:blipFill>
          <p:spPr bwMode="auto">
            <a:xfrm>
              <a:off x="7656655" y="2066975"/>
              <a:ext cx="823000" cy="652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5" name="文字方塊 34"/>
          <p:cNvSpPr txBox="1"/>
          <p:nvPr/>
        </p:nvSpPr>
        <p:spPr bwMode="auto">
          <a:xfrm>
            <a:off x="107504" y="5419953"/>
            <a:ext cx="2730939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WMS</a:t>
            </a:r>
            <a:r>
              <a:rPr lang="zh-TW" altLang="en-US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  </a:t>
            </a: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Server(1) –</a:t>
            </a:r>
            <a:b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</a:b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NSPO/NCU</a:t>
            </a:r>
            <a:endParaRPr lang="zh-TW" altLang="en-US" sz="1800" b="1" dirty="0">
              <a:solidFill>
                <a:srgbClr val="0000FF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pic>
        <p:nvPicPr>
          <p:cNvPr id="64541" name="Picture 3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263" y="3834235"/>
            <a:ext cx="1411286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文字方塊 42"/>
          <p:cNvSpPr txBox="1"/>
          <p:nvPr/>
        </p:nvSpPr>
        <p:spPr>
          <a:xfrm>
            <a:off x="4716662" y="4913735"/>
            <a:ext cx="466794" cy="2616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altLang="zh-TW" sz="1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2012</a:t>
            </a:r>
            <a:endParaRPr lang="zh-TW" altLang="en-US" sz="11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1943201" y="3210273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Internet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 bwMode="auto">
          <a:xfrm>
            <a:off x="1367137" y="6273016"/>
            <a:ext cx="492533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WMS</a:t>
            </a:r>
            <a:r>
              <a:rPr lang="zh-TW" altLang="en-US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 </a:t>
            </a: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Server(1)-NCDR</a:t>
            </a:r>
            <a:endParaRPr lang="zh-TW" altLang="en-US" sz="1800" b="1" dirty="0">
              <a:solidFill>
                <a:srgbClr val="0000FF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2936235" y="1809895"/>
            <a:ext cx="2187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rgbClr val="006666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Images Stitching or Overlaying</a:t>
            </a:r>
            <a:endParaRPr lang="zh-TW" altLang="en-US" sz="1600" b="1" dirty="0">
              <a:solidFill>
                <a:srgbClr val="006666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sp>
        <p:nvSpPr>
          <p:cNvPr id="40" name="流程圖: 磁碟 39"/>
          <p:cNvSpPr/>
          <p:nvPr/>
        </p:nvSpPr>
        <p:spPr>
          <a:xfrm>
            <a:off x="7885113" y="3546799"/>
            <a:ext cx="1008062" cy="782762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TW" sz="1600" b="1" dirty="0">
                <a:solidFill>
                  <a:srgbClr val="00206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</a:t>
            </a:r>
            <a:r>
              <a:rPr lang="en-US" altLang="zh-TW" sz="1600" b="1" dirty="0" smtClean="0">
                <a:solidFill>
                  <a:srgbClr val="00206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Storage</a:t>
            </a:r>
            <a:r>
              <a:rPr lang="en-US" altLang="zh-TW" sz="1600" b="1" dirty="0">
                <a:solidFill>
                  <a:srgbClr val="00206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/>
            </a:r>
            <a:br>
              <a:rPr lang="en-US" altLang="zh-TW" sz="1600" b="1" dirty="0">
                <a:solidFill>
                  <a:srgbClr val="00206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</a:br>
            <a:r>
              <a:rPr lang="en-US" altLang="zh-TW" sz="1600" b="1" dirty="0" smtClean="0">
                <a:solidFill>
                  <a:srgbClr val="002060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  Server</a:t>
            </a:r>
            <a:endParaRPr lang="en-US" altLang="zh-TW" sz="1600" b="1" dirty="0">
              <a:solidFill>
                <a:srgbClr val="002060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  <p:cxnSp>
        <p:nvCxnSpPr>
          <p:cNvPr id="44" name="肘形接點 43"/>
          <p:cNvCxnSpPr/>
          <p:nvPr/>
        </p:nvCxnSpPr>
        <p:spPr>
          <a:xfrm rot="16200000" flipH="1">
            <a:off x="7776369" y="2925416"/>
            <a:ext cx="647700" cy="57626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圖案 44"/>
          <p:cNvCxnSpPr>
            <a:endCxn id="40" idx="3"/>
          </p:cNvCxnSpPr>
          <p:nvPr/>
        </p:nvCxnSpPr>
        <p:spPr>
          <a:xfrm flipV="1">
            <a:off x="7236296" y="4329561"/>
            <a:ext cx="1152848" cy="297360"/>
          </a:xfrm>
          <a:prstGeom prst="bentConnector2">
            <a:avLst/>
          </a:prstGeom>
          <a:ln w="127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50"/>
          <p:cNvSpPr>
            <a:spLocks noChangeArrowheads="1"/>
          </p:cNvSpPr>
          <p:nvPr/>
        </p:nvSpPr>
        <p:spPr bwMode="auto">
          <a:xfrm>
            <a:off x="494553" y="130642"/>
            <a:ext cx="75203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TW" sz="2800" b="1" dirty="0" smtClean="0">
                <a:solidFill>
                  <a:srgbClr val="A50021"/>
                </a:solidFill>
                <a:latin typeface="Times New Roman" pitchFamily="18" charset="0"/>
                <a:ea typeface="微軟正黑體" pitchFamily="34" charset="-120"/>
                <a:cs typeface="Times New Roman" pitchFamily="18" charset="0"/>
              </a:rPr>
              <a:t>Web 3D GIS System &amp; Web Map Service Cloud</a:t>
            </a:r>
            <a:endParaRPr lang="zh-TW" altLang="en-US" sz="2800" b="1" dirty="0">
              <a:solidFill>
                <a:srgbClr val="A50021"/>
              </a:solidFill>
              <a:latin typeface="Times New Roman" pitchFamily="18" charset="0"/>
              <a:ea typeface="微軟正黑體" pitchFamily="34" charset="-12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C0ACDC-715F-4BD5-B663-4E32623B638D}" type="slidenum">
              <a:rPr lang="en-US" altLang="zh-TW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6</a:t>
            </a:fld>
            <a:endParaRPr lang="en-US" altLang="zh-TW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03200" y="1161144"/>
            <a:ext cx="287383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Model Simulation Output</a:t>
            </a:r>
            <a:endParaRPr lang="zh-TW" altLang="en-US" sz="1800" b="1" dirty="0" smtClean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029201" y="1139356"/>
            <a:ext cx="257628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Observation</a:t>
            </a:r>
            <a:endParaRPr lang="zh-TW" altLang="en-US" sz="2000" b="1" dirty="0" smtClean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5427" y="145147"/>
            <a:ext cx="93762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Implementation Processes of  3D GIS Stereo Display in Web </a:t>
            </a:r>
            <a:endParaRPr lang="zh-TW" altLang="en-US" sz="2600" b="1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873799" y="2177128"/>
            <a:ext cx="1944946" cy="646331"/>
          </a:xfrm>
          <a:prstGeom prst="rect">
            <a:avLst/>
          </a:prstGeom>
          <a:solidFill>
            <a:srgbClr val="CCFFCC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processing  into  stereo image </a:t>
            </a:r>
            <a:endParaRPr lang="zh-TW" altLang="en-US" sz="1800" b="1" dirty="0" smtClean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63298" y="4361525"/>
            <a:ext cx="2503787" cy="646331"/>
          </a:xfrm>
          <a:prstGeom prst="rect">
            <a:avLst/>
          </a:prstGeom>
          <a:solidFill>
            <a:srgbClr val="33CCFF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Convert to 3D Vision adaptable   stereo video</a:t>
            </a:r>
            <a:endParaRPr lang="zh-TW" altLang="en-US" sz="1800" b="1" dirty="0" smtClean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888360" y="5471839"/>
            <a:ext cx="2227933" cy="923330"/>
          </a:xfrm>
          <a:prstGeom prst="rect">
            <a:avLst/>
          </a:prstGeom>
          <a:solidFill>
            <a:srgbClr val="FFCCCC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Upload to  3D GIS Taiwan Web  server  for  cloud service</a:t>
            </a:r>
            <a:endParaRPr lang="zh-TW" altLang="en-US" sz="18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852042" y="3243960"/>
            <a:ext cx="1850590" cy="646331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5">
                    <a:lumMod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Overlaid with 3D GIS terrain</a:t>
            </a:r>
            <a:endParaRPr lang="zh-TW" altLang="en-US" sz="1800" b="1" dirty="0" smtClean="0">
              <a:solidFill>
                <a:schemeClr val="accent5">
                  <a:lumMod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圖片 5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7259" y="1727204"/>
            <a:ext cx="2330427" cy="201748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4" name="向右箭號 13"/>
          <p:cNvSpPr/>
          <p:nvPr/>
        </p:nvSpPr>
        <p:spPr bwMode="auto">
          <a:xfrm rot="2874850">
            <a:off x="3048000" y="1698171"/>
            <a:ext cx="508000" cy="319315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向右箭號 14"/>
          <p:cNvSpPr/>
          <p:nvPr/>
        </p:nvSpPr>
        <p:spPr bwMode="auto">
          <a:xfrm rot="8432944">
            <a:off x="4129296" y="1690917"/>
            <a:ext cx="508000" cy="319315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向下箭號 19"/>
          <p:cNvSpPr/>
          <p:nvPr/>
        </p:nvSpPr>
        <p:spPr bwMode="auto">
          <a:xfrm>
            <a:off x="3708457" y="3991427"/>
            <a:ext cx="268458" cy="312046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向下箭號 20"/>
          <p:cNvSpPr/>
          <p:nvPr/>
        </p:nvSpPr>
        <p:spPr bwMode="auto">
          <a:xfrm>
            <a:off x="3730228" y="2895601"/>
            <a:ext cx="268458" cy="312046"/>
          </a:xfrm>
          <a:prstGeom prst="downArrow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向下箭號 21"/>
          <p:cNvSpPr/>
          <p:nvPr/>
        </p:nvSpPr>
        <p:spPr bwMode="auto">
          <a:xfrm>
            <a:off x="3693942" y="5094512"/>
            <a:ext cx="268458" cy="31204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06131" y="4727668"/>
            <a:ext cx="2636383" cy="1904054"/>
          </a:xfrm>
          <a:prstGeom prst="rect">
            <a:avLst/>
          </a:prstGeom>
          <a:noFill/>
          <a:ln w="9525">
            <a:solidFill>
              <a:srgbClr val="FF99FF"/>
            </a:solidFill>
            <a:miter lim="800000"/>
            <a:headEnd/>
            <a:tailEnd/>
          </a:ln>
        </p:spPr>
      </p:pic>
      <p:sp>
        <p:nvSpPr>
          <p:cNvPr id="27" name="文字方塊 26"/>
          <p:cNvSpPr txBox="1"/>
          <p:nvPr/>
        </p:nvSpPr>
        <p:spPr>
          <a:xfrm>
            <a:off x="5341259" y="3817302"/>
            <a:ext cx="297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3D Cloud: Radar Return Wave Observation</a:t>
            </a:r>
            <a:endParaRPr lang="zh-TW" altLang="en-US" sz="18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64456" y="3817269"/>
            <a:ext cx="245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Atmospheric   &amp; Hydrological Model</a:t>
            </a:r>
            <a:endParaRPr lang="zh-TW" altLang="en-US" sz="18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Magi_Color_Lef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203200" y="4546600"/>
            <a:ext cx="2340864" cy="1755648"/>
          </a:xfrm>
          <a:prstGeom prst="rect">
            <a:avLst/>
          </a:prstGeom>
        </p:spPr>
      </p:pic>
      <p:pic>
        <p:nvPicPr>
          <p:cNvPr id="29" name="Typhoon_22timestep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 cstate="print"/>
          <a:stretch>
            <a:fillRect/>
          </a:stretch>
        </p:blipFill>
        <p:spPr>
          <a:xfrm>
            <a:off x="5050974" y="1672771"/>
            <a:ext cx="2828544" cy="2121408"/>
          </a:xfrm>
          <a:prstGeom prst="rect">
            <a:avLst/>
          </a:prstGeom>
        </p:spPr>
      </p:pic>
      <p:sp>
        <p:nvSpPr>
          <p:cNvPr id="31" name="向右箭號 30"/>
          <p:cNvSpPr/>
          <p:nvPr/>
        </p:nvSpPr>
        <p:spPr bwMode="auto">
          <a:xfrm>
            <a:off x="5196115" y="5776686"/>
            <a:ext cx="261257" cy="2032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13802" y="2235197"/>
            <a:ext cx="930314" cy="98265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33" name="文字方塊 32"/>
          <p:cNvSpPr txBox="1"/>
          <p:nvPr/>
        </p:nvSpPr>
        <p:spPr>
          <a:xfrm>
            <a:off x="8040914" y="3323771"/>
            <a:ext cx="1436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Precipitation</a:t>
            </a:r>
            <a:endParaRPr lang="zh-TW" altLang="en-US" sz="1200" b="1" dirty="0" smtClean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向右箭號 33"/>
          <p:cNvSpPr/>
          <p:nvPr/>
        </p:nvSpPr>
        <p:spPr bwMode="auto">
          <a:xfrm>
            <a:off x="7844972" y="2663371"/>
            <a:ext cx="261257" cy="2032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video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4516" y="899883"/>
            <a:ext cx="8229600" cy="992188"/>
          </a:xfrm>
        </p:spPr>
        <p:txBody>
          <a:bodyPr/>
          <a:lstStyle/>
          <a:p>
            <a:r>
              <a:rPr lang="en-US" altLang="zh-TW" sz="2400" dirty="0" err="1" smtClean="0">
                <a:latin typeface="Times New Roman" pitchFamily="18" charset="0"/>
                <a:cs typeface="Times New Roman" pitchFamily="18" charset="0"/>
              </a:rPr>
              <a:t>nVIDIA</a:t>
            </a: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 3D Vision System Requirements</a:t>
            </a:r>
            <a:endParaRPr lang="zh-TW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5B05B30-4905-4DDF-AEE8-8EEB0AC3D8AA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433" y="1700010"/>
            <a:ext cx="8331199" cy="468627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333829" y="188683"/>
            <a:ext cx="8636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7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Navigation of  3D GIS Stereo Video in Web: Requirement </a:t>
            </a:r>
            <a:endParaRPr lang="zh-TW" altLang="en-US" sz="2700" b="1" dirty="0" smtClean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119086" y="4760682"/>
            <a:ext cx="53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1800" b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WebM</a:t>
            </a:r>
            <a:r>
              <a:rPr lang="en-US" altLang="zh-TW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(HTML5)+ Firefox version 4 and above</a:t>
            </a:r>
            <a:endParaRPr lang="zh-TW" altLang="en-US" sz="1800" b="1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8343" y="6400799"/>
            <a:ext cx="7852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err="1" smtClean="0">
                <a:latin typeface="Times New Roman" pitchFamily="18" charset="0"/>
                <a:cs typeface="Times New Roman" pitchFamily="18" charset="0"/>
              </a:rPr>
              <a:t>WebM</a:t>
            </a:r>
            <a:r>
              <a:rPr lang="en-US" altLang="zh-TW" sz="1200" dirty="0" smtClean="0">
                <a:latin typeface="Times New Roman" pitchFamily="18" charset="0"/>
                <a:cs typeface="Times New Roman" pitchFamily="18" charset="0"/>
              </a:rPr>
              <a:t> is an audio-video format designed to provide royalty-free, open video compression for use with HTML5 video</a:t>
            </a:r>
            <a:endParaRPr lang="zh-TW" altLang="en-US" sz="1200" b="1" dirty="0" smtClean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4EE875-5B15-480D-8F0B-024A6D63FE2C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-290280" y="206830"/>
            <a:ext cx="994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            Applications in Natural Disaster Management</a:t>
            </a:r>
            <a:endParaRPr lang="zh-TW" altLang="en-US" sz="2400" dirty="0">
              <a:solidFill>
                <a:srgbClr val="0066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圖片 6">
            <a:hlinkClick r:id="rId3" action="ppaction://hlinkfile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6745" y="3962400"/>
            <a:ext cx="3149598" cy="2510971"/>
          </a:xfrm>
          <a:prstGeom prst="rect">
            <a:avLst/>
          </a:prstGeom>
          <a:noFill/>
          <a:ln w="6350" cmpd="sng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8" name="圖片 7">
            <a:hlinkClick r:id="rId5" action="ppaction://hlinkfile"/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2343" y="870857"/>
            <a:ext cx="4064000" cy="303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Typhoon氣象局-with cloud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319316" y="870858"/>
            <a:ext cx="4034970" cy="302622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370286" y="6168570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3D Cloud: Radar Return Wave</a:t>
            </a:r>
            <a:endParaRPr lang="zh-TW" altLang="en-US" sz="18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96986" y="3519768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3D Seabed Geographical Terrain</a:t>
            </a:r>
            <a:endParaRPr lang="zh-TW" altLang="en-US" sz="18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319312" y="3956651"/>
            <a:ext cx="5138059" cy="2516720"/>
            <a:chOff x="290284" y="4145339"/>
            <a:chExt cx="5138059" cy="2259191"/>
          </a:xfrm>
        </p:grpSpPr>
        <p:pic>
          <p:nvPicPr>
            <p:cNvPr id="3" name="圖片 2">
              <a:hlinkClick r:id="rId8" action="ppaction://hlinkfile"/>
            </p:cNvPr>
            <p:cNvPicPr/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0284" y="4165600"/>
              <a:ext cx="4982852" cy="2238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文字方塊 4"/>
            <p:cNvSpPr txBox="1"/>
            <p:nvPr/>
          </p:nvSpPr>
          <p:spPr>
            <a:xfrm>
              <a:off x="1006981" y="4215927"/>
              <a:ext cx="1777628" cy="334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Before </a:t>
              </a:r>
              <a:endParaRPr lang="zh-TW" alt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3650715" y="4145339"/>
              <a:ext cx="1777628" cy="334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solidFill>
                    <a:srgbClr val="FFFF00"/>
                  </a:solidFill>
                  <a:latin typeface="Times New Roman" pitchFamily="18" charset="0"/>
                  <a:cs typeface="Times New Roman" pitchFamily="18" charset="0"/>
                </a:rPr>
                <a:t>After </a:t>
              </a:r>
              <a:endParaRPr lang="zh-TW" altLang="en-US" sz="1600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831824" y="6067439"/>
              <a:ext cx="4296506" cy="33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Typhoon </a:t>
              </a:r>
              <a:r>
                <a:rPr lang="en-US" altLang="zh-TW" sz="1800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Morokot</a:t>
              </a:r>
              <a:r>
                <a:rPr lang="en-US" altLang="zh-TW" sz="1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in </a:t>
              </a:r>
              <a:r>
                <a:rPr lang="en-US" altLang="zh-TW" sz="1800" b="1" dirty="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Shiaolin</a:t>
              </a:r>
              <a:r>
                <a:rPr lang="en-US" altLang="zh-TW" sz="1800" b="1" dirty="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 Village</a:t>
              </a:r>
              <a:endParaRPr lang="zh-TW" altLang="en-US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5" name="文字方塊 14"/>
          <p:cNvSpPr txBox="1"/>
          <p:nvPr/>
        </p:nvSpPr>
        <p:spPr>
          <a:xfrm>
            <a:off x="348343" y="3512512"/>
            <a:ext cx="4180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3D Image and Terrain in Whole Taiwan</a:t>
            </a:r>
            <a:endParaRPr lang="zh-TW" altLang="en-US" sz="18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B4EE875-5B15-480D-8F0B-024A6D63FE2C}" type="slidenum">
              <a:rPr lang="en-US" altLang="zh-TW" smtClean="0"/>
              <a:pPr/>
              <a:t>9</a:t>
            </a:fld>
            <a:endParaRPr lang="en-US" altLang="zh-TW"/>
          </a:p>
        </p:txBody>
      </p:sp>
      <p:sp>
        <p:nvSpPr>
          <p:cNvPr id="4" name="文字方塊 3"/>
          <p:cNvSpPr txBox="1"/>
          <p:nvPr/>
        </p:nvSpPr>
        <p:spPr>
          <a:xfrm>
            <a:off x="-566046" y="206830"/>
            <a:ext cx="994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            Applications in Natural Disaster Decision Support</a:t>
            </a:r>
            <a:endParaRPr lang="zh-TW" altLang="en-US" sz="2400" dirty="0">
              <a:solidFill>
                <a:srgbClr val="0066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70286" y="6168570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3D Cloud: Radar Return Wave</a:t>
            </a:r>
            <a:endParaRPr lang="zh-TW" altLang="en-US" sz="18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96986" y="3519768"/>
            <a:ext cx="341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3D Seabed Geographical Terrain</a:t>
            </a:r>
            <a:endParaRPr lang="zh-TW" altLang="en-US" sz="18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圖片 10"/>
          <p:cNvPicPr>
            <a:picLocks noChangeAspect="1"/>
          </p:cNvPicPr>
          <p:nvPr/>
        </p:nvPicPr>
        <p:blipFill>
          <a:blip r:embed="rId2" cstate="print"/>
          <a:srcRect t="3279" b="7378"/>
          <a:stretch>
            <a:fillRect/>
          </a:stretch>
        </p:blipFill>
        <p:spPr bwMode="auto">
          <a:xfrm>
            <a:off x="3731037" y="4963886"/>
            <a:ext cx="2383742" cy="17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778" y="3497943"/>
            <a:ext cx="2531691" cy="1999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03325" y="3234127"/>
            <a:ext cx="2317147" cy="1862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9" name="Picture 3" descr="D:\users\ihow\document\水利署\3D_Photos_Demo\3D photos\012_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743" y="1117600"/>
            <a:ext cx="3062668" cy="1684467"/>
          </a:xfrm>
          <a:prstGeom prst="rect">
            <a:avLst/>
          </a:prstGeom>
          <a:noFill/>
        </p:spPr>
      </p:pic>
      <p:pic>
        <p:nvPicPr>
          <p:cNvPr id="20" name="Picture 4" descr="D:\users\ihow\document\水利署\3D_Photos_Demo\3D photos\015_s.jpg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5373" y="1146629"/>
            <a:ext cx="2839999" cy="1539324"/>
          </a:xfrm>
          <a:prstGeom prst="rect">
            <a:avLst/>
          </a:prstGeom>
          <a:noFill/>
        </p:spPr>
      </p:pic>
      <p:pic>
        <p:nvPicPr>
          <p:cNvPr id="21" name="Picture 2">
            <a:hlinkClick r:id="rId7" action="ppaction://hlinkfile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65095" y="3135081"/>
            <a:ext cx="2221912" cy="167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文字方塊 13"/>
          <p:cNvSpPr txBox="1"/>
          <p:nvPr/>
        </p:nvSpPr>
        <p:spPr>
          <a:xfrm>
            <a:off x="522514" y="2873896"/>
            <a:ext cx="410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Typhoon </a:t>
            </a:r>
            <a:r>
              <a:rPr lang="en-US" altLang="zh-TW" sz="16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Morakot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Induced damage </a:t>
            </a:r>
            <a:endParaRPr lang="zh-TW" altLang="en-US" sz="16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96682" y="5595274"/>
            <a:ext cx="3367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2884 mm: Typhoon </a:t>
            </a:r>
            <a:r>
              <a:rPr lang="en-US" altLang="zh-TW" sz="16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Morakot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sz="16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537104" y="2765044"/>
            <a:ext cx="410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Typhoon </a:t>
            </a:r>
            <a:r>
              <a:rPr lang="en-US" altLang="zh-TW" sz="1600" b="1" dirty="0" err="1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Morakot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Induced damage </a:t>
            </a:r>
            <a:endParaRPr lang="zh-TW" altLang="en-US" sz="16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6045094" y="5130826"/>
            <a:ext cx="410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Disaster due to Climate Change   </a:t>
            </a:r>
            <a:endParaRPr lang="zh-TW" altLang="en-US" sz="1600" b="1" dirty="0" smtClean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780910" y="3229492"/>
            <a:ext cx="4107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Flood &amp; Inundation</a:t>
            </a:r>
            <a:endParaRPr lang="zh-TW" altLang="en-US" sz="16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788170" y="5065516"/>
            <a:ext cx="410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Earthquake  Damage</a:t>
            </a:r>
            <a:br>
              <a:rPr lang="en-US" altLang="zh-TW" sz="1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1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&amp;  Loss  Estimation</a:t>
            </a:r>
            <a:endParaRPr lang="zh-TW" altLang="en-US" sz="1600" b="1" dirty="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5年度政府公務預算簡報9403018">
  <a:themeElements>
    <a:clrScheme name="95年度政府公務預算簡報9403018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95年度政府公務預算簡報9403018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2800" b="1" dirty="0" smtClean="0">
            <a:solidFill>
              <a:srgbClr val="A50021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95年度政府公務預算簡報9403018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5年度政府公務預算簡報9403018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5年度政府公務預算簡報9403018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5年度政府公務預算簡報9403018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5年度政府公務預算簡報9403018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5年度政府公務預算簡報9403018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95年度政府公務預算簡報9403018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5年度政府公務預算簡報9403018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5年度政府公務預算簡報9403018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5年度政府公務預算簡報9403018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5年度政府公務預算簡報9403018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5年度政府公務預算簡報9403018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95年度政府公務預算簡報9403018</Template>
  <TotalTime>21108</TotalTime>
  <Words>533</Words>
  <Application>Microsoft Office PowerPoint</Application>
  <PresentationFormat>如螢幕大小 (4:3)</PresentationFormat>
  <Paragraphs>145</Paragraphs>
  <Slides>14</Slides>
  <Notes>3</Notes>
  <HiddenSlides>0</HiddenSlides>
  <MMClips>4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6" baseType="lpstr">
      <vt:lpstr>95年度政府公務預算簡報9403018</vt:lpstr>
      <vt:lpstr>投影片</vt:lpstr>
      <vt:lpstr>投影片 1</vt:lpstr>
      <vt:lpstr>投影片 2</vt:lpstr>
      <vt:lpstr>Demand of Images versus Time after Disaster Occurred </vt:lpstr>
      <vt:lpstr>投影片 4</vt:lpstr>
      <vt:lpstr>投影片 5</vt:lpstr>
      <vt:lpstr>投影片 6</vt:lpstr>
      <vt:lpstr>nVIDIA 3D Vision System Requirements</vt:lpstr>
      <vt:lpstr>投影片 8</vt:lpstr>
      <vt:lpstr>投影片 9</vt:lpstr>
      <vt:lpstr>投影片 10</vt:lpstr>
      <vt:lpstr>LIFE  DEMO</vt:lpstr>
      <vt:lpstr>Concluding Remarks</vt:lpstr>
      <vt:lpstr>投影片 13</vt:lpstr>
      <vt:lpstr>投影片 14</vt:lpstr>
    </vt:vector>
  </TitlesOfParts>
  <Company>NARL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NARL Planning</dc:title>
  <dc:creator>G. S. Chang</dc:creator>
  <cp:lastModifiedBy>user</cp:lastModifiedBy>
  <cp:revision>2367</cp:revision>
  <dcterms:created xsi:type="dcterms:W3CDTF">2005-03-08T08:54:04Z</dcterms:created>
  <dcterms:modified xsi:type="dcterms:W3CDTF">2012-04-19T21:04:22Z</dcterms:modified>
</cp:coreProperties>
</file>